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7" r:id="rId5"/>
    <p:sldId id="260" r:id="rId6"/>
    <p:sldId id="259" r:id="rId7"/>
    <p:sldId id="261" r:id="rId8"/>
    <p:sldId id="262" r:id="rId9"/>
    <p:sldId id="263" r:id="rId10"/>
    <p:sldId id="264" r:id="rId11"/>
    <p:sldId id="265" r:id="rId1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9" autoAdjust="0"/>
    <p:restoredTop sz="91779" autoAdjust="0"/>
  </p:normalViewPr>
  <p:slideViewPr>
    <p:cSldViewPr snapToGrid="0">
      <p:cViewPr varScale="1">
        <p:scale>
          <a:sx n="58" d="100"/>
          <a:sy n="58" d="100"/>
        </p:scale>
        <p:origin x="9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59C10-6FC2-4705-AF0E-4838EE52B8E2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A651-7F11-4969-BFBD-2A004DE68C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43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483243-D502-4115-963E-0E8CC9E6EB2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84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AA651-7F11-4969-BFBD-2A004DE68C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761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AA651-7F11-4969-BFBD-2A004DE68C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524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DAA651-7F11-4969-BFBD-2A004DE68C1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117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DA2EA-0BB2-B035-BC65-FB16785A2C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EB449-C54F-A25A-1953-D008EA7BD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E4D9F-55F0-D6E6-B44B-BF23C351B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2594-842D-43EE-B9AF-41CCC9B6ED47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F815E-B230-DC08-B454-CB348414E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E378F-5904-5DBD-3A61-E33EE4B92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D4C7-2AFC-4C68-B190-9268E8221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235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47E3A-2710-1695-D94C-31646A34B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D07A7-3A14-B4D8-2CBD-61B9F13A4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0F677-A615-3CD3-D568-069EAF9BB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2594-842D-43EE-B9AF-41CCC9B6ED47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4357A-47E6-DF2D-0036-3C168879E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B9FE4-5B74-43D0-E24D-54E0F203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D4C7-2AFC-4C68-B190-9268E8221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6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1BB905-213C-F856-4403-ACDE4810D6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AA5E1-73D9-9791-81BC-91F359DF7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EC9BA-3553-C4C1-5EBA-FFEB538C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2594-842D-43EE-B9AF-41CCC9B6ED47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475BE-6A1D-6E00-51E7-5EFBC2F62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64B2D-8900-336E-2486-35BCC97C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D4C7-2AFC-4C68-B190-9268E8221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06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656F-EF5F-F309-771A-28B8D430E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77086-1CC3-E6AB-3DAA-C4D08805A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047E1-CB82-7A74-820A-05D829C68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2594-842D-43EE-B9AF-41CCC9B6ED47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2F2F2-C00C-32F2-FD31-A8CC5C832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B7AE7-A227-478B-FBBC-14A74794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D4C7-2AFC-4C68-B190-9268E8221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355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E8EE7-72C4-923C-6EE7-75DAAEF5B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0E7AF-FCBD-E80A-BEA5-C0E706F000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E2BE6-8A60-57C3-4C06-A64C23AB8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2594-842D-43EE-B9AF-41CCC9B6ED47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9F543-7FFC-EF2B-52DF-730096CB5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033B1-9AB0-01CF-6EEC-825475C9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D4C7-2AFC-4C68-B190-9268E8221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375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A7654-2DE7-DF85-DA1E-6B53318AC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41D8-A73F-9F8F-BA5A-33E06767E5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F75A81-AC8A-1D4F-4A05-501AA939E2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B41F1-8DB5-BE61-440F-65700035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2594-842D-43EE-B9AF-41CCC9B6ED47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9466A9-2525-99D0-8C3F-E3CE5A48B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DCDDF6-A0A3-B7FA-6876-25B237A3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D4C7-2AFC-4C68-B190-9268E8221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982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32E0D-44F2-BB7D-0120-4518663B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31C99-CE74-8F03-D8FD-9EC2CD0D9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36ADC5-A3F1-8363-C42C-07852D2BF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DE540-5D4E-39EF-5CF1-B3C050D32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8B98BB-9D32-AACF-D5F8-FFB785F93C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871AB2-6EBC-A716-33E2-F1363982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2594-842D-43EE-B9AF-41CCC9B6ED47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97FC4D-B998-594C-EB17-721CA7E70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A5BC1C-6821-34CA-AFF6-55F4F4E9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D4C7-2AFC-4C68-B190-9268E8221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95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B4AA1-F7C3-B623-A48F-26A6D8A29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F4DB59-91D9-4E86-C177-E3A23CEED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2594-842D-43EE-B9AF-41CCC9B6ED47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441A2-6394-1887-2FA0-6F7349CD7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6A40C-BAA3-4A97-8972-6666A56CA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D4C7-2AFC-4C68-B190-9268E8221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01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24BECB-5B9D-3421-C12F-18DD1F2ED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2594-842D-43EE-B9AF-41CCC9B6ED47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4F1A94-7928-24B6-E068-78584C278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A13C6-9160-F828-4F1E-CA3187463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D4C7-2AFC-4C68-B190-9268E8221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491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1D666-559E-3E96-FDCC-D9A8A6571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BD781-A273-D0B0-00BF-CD222BC90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FCCBD-60B6-64D9-9617-513F8F1E26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21053-48D0-5414-5CCD-701903696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2594-842D-43EE-B9AF-41CCC9B6ED47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E1EA5-812A-8A8F-0286-C0C3B095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AFAD9A-B460-8F2D-383B-EF4C61293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D4C7-2AFC-4C68-B190-9268E8221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23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2E047-9010-ED06-C4CC-599A41D92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E4663-8426-D950-7637-1F36B7CD91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3D326-2D6F-6E45-1D95-23D9EEC86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D5113B-DE98-769C-A797-43D8ABDB1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82594-842D-43EE-B9AF-41CCC9B6ED47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EB3D8-9A3A-ACF1-290A-75B97B41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5CDC1-8FD4-18F7-08EB-CB361257C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BD4C7-2AFC-4C68-B190-9268E8221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41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71EA14-8210-B898-6896-31D948011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29144-A819-0281-94ED-4100E5AC9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79160-B423-486E-C140-1B36C2C53B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E82594-842D-43EE-B9AF-41CCC9B6ED47}" type="datetimeFigureOut">
              <a:rPr lang="en-GB" smtClean="0"/>
              <a:t>11/05/2026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BDDFBA-4084-352E-64F8-58230EC90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8A1960-8AEF-EBC2-BC39-52BA0F0920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5BD4C7-2AFC-4C68-B190-9268E8221E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58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lisa.ross@bprcvs.co.u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9D846A-BE24-B413-8F79-CC5C801F6D6D}"/>
              </a:ext>
            </a:extLst>
          </p:cNvPr>
          <p:cNvSpPr/>
          <p:nvPr/>
        </p:nvSpPr>
        <p:spPr>
          <a:xfrm>
            <a:off x="0" y="1084160"/>
            <a:ext cx="12192000" cy="3317966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8C4BFB-A1F3-20E7-64F9-2574F1B038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493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Infographics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Vision for Volunteering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dirty="0">
                <a:solidFill>
                  <a:schemeClr val="bg1"/>
                </a:solidFill>
              </a:rPr>
              <a:t>Consultation April/ May 2026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057D94-6355-D288-ACC3-027CAB40AB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7017" y="322160"/>
            <a:ext cx="3200400" cy="762000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Discussion document</a:t>
            </a:r>
          </a:p>
        </p:txBody>
      </p:sp>
      <p:pic>
        <p:nvPicPr>
          <p:cNvPr id="8" name="Picture 7" descr="A blue and white heart with white text&#10;&#10;AI-generated content may be incorrect.">
            <a:extLst>
              <a:ext uri="{FF2B5EF4-FFF2-40B4-BE49-F238E27FC236}">
                <a16:creationId xmlns:a16="http://schemas.microsoft.com/office/drawing/2014/main" id="{A1467C7D-9BB9-AC4A-CFAE-6300309D1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" t="9954" r="1250" b="14027"/>
          <a:stretch>
            <a:fillRect/>
          </a:stretch>
        </p:blipFill>
        <p:spPr>
          <a:xfrm>
            <a:off x="550704" y="5337051"/>
            <a:ext cx="7290079" cy="1094978"/>
          </a:xfrm>
          <a:prstGeom prst="rect">
            <a:avLst/>
          </a:prstGeom>
        </p:spPr>
      </p:pic>
      <p:pic>
        <p:nvPicPr>
          <p:cNvPr id="10" name="Picture 9" descr="A logo for a community&#10;&#10;AI-generated content may be incorrect.">
            <a:extLst>
              <a:ext uri="{FF2B5EF4-FFF2-40B4-BE49-F238E27FC236}">
                <a16:creationId xmlns:a16="http://schemas.microsoft.com/office/drawing/2014/main" id="{45558A10-5446-892B-2D7C-93313E407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57"/>
          <a:stretch>
            <a:fillRect/>
          </a:stretch>
        </p:blipFill>
        <p:spPr>
          <a:xfrm>
            <a:off x="8132849" y="5237471"/>
            <a:ext cx="3413509" cy="147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8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503C1-6322-B78A-6AB5-49F910EC0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2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C79C13-4286-B6EF-547F-662B22761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0" y="288485"/>
            <a:ext cx="8266057" cy="619954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0412E2-85F5-8515-65B1-63BA2518B42B}"/>
              </a:ext>
            </a:extLst>
          </p:cNvPr>
          <p:cNvSpPr txBox="1"/>
          <p:nvPr/>
        </p:nvSpPr>
        <p:spPr>
          <a:xfrm>
            <a:off x="381747" y="740418"/>
            <a:ext cx="327585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Verdana Pro" panose="020B0604030504040204" pitchFamily="34" charset="0"/>
              </a:rPr>
              <a:t>Barriers and gaps  developed from insight work completed through discussions with our communities</a:t>
            </a:r>
          </a:p>
        </p:txBody>
      </p:sp>
    </p:spTree>
    <p:extLst>
      <p:ext uri="{BB962C8B-B14F-4D97-AF65-F5344CB8AC3E}">
        <p14:creationId xmlns:p14="http://schemas.microsoft.com/office/powerpoint/2010/main" val="1291654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BC45F5E-7AC5-4212-09BD-903BDD39D3C4}"/>
              </a:ext>
            </a:extLst>
          </p:cNvPr>
          <p:cNvSpPr txBox="1"/>
          <p:nvPr/>
        </p:nvSpPr>
        <p:spPr>
          <a:xfrm>
            <a:off x="401053" y="401053"/>
            <a:ext cx="4523873" cy="6079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dirty="0">
              <a:solidFill>
                <a:srgbClr val="FFFFFF"/>
              </a:solidFill>
              <a:latin typeface="Verdana Pro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latin typeface="Verdana Pro" panose="020B0604030504040204" pitchFamily="34" charset="0"/>
              </a:rPr>
              <a:t>We have developed the strategy Principles from feedback and workshops.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  <a:latin typeface="Verdana Pro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>
              <a:solidFill>
                <a:srgbClr val="FFFFFF"/>
              </a:solidFill>
              <a:latin typeface="Verdana Pro" panose="020B0604030504040204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Verdana Pro" panose="020B0604030504040204" pitchFamily="34" charset="0"/>
              </a:rPr>
              <a:t>We have also taken into consideration other regional and national strategies and work to evidence our strategy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B9FF59-2C20-DEE2-CAA0-84036C42F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5746" y="757990"/>
            <a:ext cx="7006254" cy="5342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6558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881690-3106-4432-8011-62F10007C54C}"/>
              </a:ext>
            </a:extLst>
          </p:cNvPr>
          <p:cNvSpPr txBox="1"/>
          <p:nvPr/>
        </p:nvSpPr>
        <p:spPr>
          <a:xfrm rot="16200000">
            <a:off x="7722238" y="3105374"/>
            <a:ext cx="6775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Verdana Pro" panose="020B0604030504040204" pitchFamily="34" charset="0"/>
              </a:rPr>
              <a:t>Strategy Principles Detail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C271E9-03BB-4553-6552-BF965F997699}"/>
              </a:ext>
            </a:extLst>
          </p:cNvPr>
          <p:cNvSpPr txBox="1"/>
          <p:nvPr/>
        </p:nvSpPr>
        <p:spPr>
          <a:xfrm rot="16200000">
            <a:off x="-2953351" y="2704198"/>
            <a:ext cx="7661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Verdana Pro" panose="020B0604030504040204" pitchFamily="34" charset="0"/>
              </a:rPr>
              <a:t>Strategy Principles Detail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0C7D80-0E3A-65AA-062F-83A64B0FC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8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1AB120E-3476-20C4-F650-FAA2CA1AC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474F0F-DFCB-EAC0-054E-CB16176901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21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4CB11E-C6CE-51BD-D67E-CB5640A7D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449" y="-848817"/>
            <a:ext cx="13701009" cy="770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5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Wood human figure">
            <a:extLst>
              <a:ext uri="{FF2B5EF4-FFF2-40B4-BE49-F238E27FC236}">
                <a16:creationId xmlns:a16="http://schemas.microsoft.com/office/drawing/2014/main" id="{551A6007-6EA2-B998-B32D-A69DECA7C5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7000"/>
          </a:blip>
          <a:srcRect r="5882" b="-1"/>
          <a:stretch>
            <a:fillRect/>
          </a:stretch>
        </p:blipFill>
        <p:spPr>
          <a:xfrm>
            <a:off x="-1016963" y="0"/>
            <a:ext cx="11168256" cy="792085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4B8F0CC-17C7-E826-592D-429F77858FE7}"/>
              </a:ext>
            </a:extLst>
          </p:cNvPr>
          <p:cNvSpPr txBox="1"/>
          <p:nvPr/>
        </p:nvSpPr>
        <p:spPr>
          <a:xfrm>
            <a:off x="3846286" y="-178488"/>
            <a:ext cx="7736828" cy="5591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3200" b="1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What impact do you feel the 6 short term action points being implemented over the next 18 months will have on you/ your </a:t>
            </a:r>
            <a:r>
              <a:rPr lang="en-US" sz="28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organisation</a:t>
            </a: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?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Do you feel there are any gaps in the strategy?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Is this a conversation you can be part of and support?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281A75-B7CA-A192-1F7D-3EEB3399DF7F}"/>
              </a:ext>
            </a:extLst>
          </p:cNvPr>
          <p:cNvSpPr txBox="1"/>
          <p:nvPr/>
        </p:nvSpPr>
        <p:spPr>
          <a:xfrm>
            <a:off x="151221" y="14514"/>
            <a:ext cx="994759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We are asking 3 questions of you….</a:t>
            </a:r>
          </a:p>
          <a:p>
            <a:endParaRPr lang="en-GB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57F59C-A06C-B294-0691-01EE43BB7813}"/>
              </a:ext>
            </a:extLst>
          </p:cNvPr>
          <p:cNvSpPr txBox="1"/>
          <p:nvPr/>
        </p:nvSpPr>
        <p:spPr>
          <a:xfrm>
            <a:off x="305396" y="4670939"/>
            <a:ext cx="108628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Verdana Pro" panose="020B0604030504040204" pitchFamily="34" charset="0"/>
              </a:rPr>
              <a:t>To discuss further or to pass on any comments you may have please contact Lisa Ross, </a:t>
            </a:r>
          </a:p>
          <a:p>
            <a:pPr algn="ctr"/>
            <a:r>
              <a:rPr lang="en-US" sz="2400" b="1" dirty="0">
                <a:latin typeface="Verdana Pro" panose="020B0604030504040204" pitchFamily="34" charset="0"/>
              </a:rPr>
              <a:t>LACVS Volunteering for Health Lead for Lancashire 12</a:t>
            </a:r>
          </a:p>
          <a:p>
            <a:pPr algn="ctr"/>
            <a:r>
              <a:rPr lang="en-US" sz="2400" b="1" dirty="0">
                <a:latin typeface="Verdana Pro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lisa.ross@bprcvs.co.uk</a:t>
            </a:r>
            <a:r>
              <a:rPr lang="en-US" sz="2400" b="1" dirty="0">
                <a:latin typeface="Verdana Pro" panose="020B0604030504040204" pitchFamily="34" charset="0"/>
              </a:rPr>
              <a:t> 01282 433740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12108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380408232214083E5C69CB5748A5D" ma:contentTypeVersion="15" ma:contentTypeDescription="Create a new document." ma:contentTypeScope="" ma:versionID="486bb6efb7f119e390a4a97a0d81ba2e">
  <xsd:schema xmlns:xsd="http://www.w3.org/2001/XMLSchema" xmlns:xs="http://www.w3.org/2001/XMLSchema" xmlns:p="http://schemas.microsoft.com/office/2006/metadata/properties" xmlns:ns2="6b853276-9bbc-467a-ab40-ed562fdd7d43" xmlns:ns3="e20297aa-341b-4353-ad62-3fc99d94d642" targetNamespace="http://schemas.microsoft.com/office/2006/metadata/properties" ma:root="true" ma:fieldsID="34ada66ecbad56aac86b5c61609f0ffb" ns2:_="" ns3:_="">
    <xsd:import namespace="6b853276-9bbc-467a-ab40-ed562fdd7d43"/>
    <xsd:import namespace="e20297aa-341b-4353-ad62-3fc99d94d6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853276-9bbc-467a-ab40-ed562fdd7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68db9d2-685b-4e37-b347-483f779600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297aa-341b-4353-ad62-3fc99d94d642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113b2747-6a65-4f55-9570-947df209ad21}" ma:internalName="TaxCatchAll" ma:showField="CatchAllData" ma:web="e20297aa-341b-4353-ad62-3fc99d94d6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853276-9bbc-467a-ab40-ed562fdd7d43">
      <Terms xmlns="http://schemas.microsoft.com/office/infopath/2007/PartnerControls"/>
    </lcf76f155ced4ddcb4097134ff3c332f>
    <TaxCatchAll xmlns="e20297aa-341b-4353-ad62-3fc99d94d64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D079DD-309A-45B7-A052-10E661A269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853276-9bbc-467a-ab40-ed562fdd7d43"/>
    <ds:schemaRef ds:uri="e20297aa-341b-4353-ad62-3fc99d94d6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51B719-E58C-49F6-906B-EBA060C1CADD}">
  <ds:schemaRefs>
    <ds:schemaRef ds:uri="http://schemas.microsoft.com/office/infopath/2007/PartnerControls"/>
    <ds:schemaRef ds:uri="http://purl.org/dc/terms/"/>
    <ds:schemaRef ds:uri="e20297aa-341b-4353-ad62-3fc99d94d642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6b853276-9bbc-467a-ab40-ed562fdd7d43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5517725-C572-435E-8242-7AF9E81FBA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4730</TotalTime>
  <Words>157</Words>
  <Application>Microsoft Office PowerPoint</Application>
  <PresentationFormat>Widescreen</PresentationFormat>
  <Paragraphs>25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Verdana Pro</vt:lpstr>
      <vt:lpstr>Office Theme</vt:lpstr>
      <vt:lpstr>Infographics Vision for Volunteering Consultation April/ May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Lisa Ross</dc:creator>
  <cp:lastModifiedBy>Jackie Flynn</cp:lastModifiedBy>
  <cp:revision>7</cp:revision>
  <cp:lastPrinted>2026-04-20T07:05:56Z</cp:lastPrinted>
  <dcterms:created xsi:type="dcterms:W3CDTF">2026-04-16T10:02:35Z</dcterms:created>
  <dcterms:modified xsi:type="dcterms:W3CDTF">2026-05-11T10:18:56Z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0x010100F1C380408232214083E5C69CB5748A5D</vt:lpwstr>
  </property>
</Properties>
</file>