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753600" cy="7315200"/>
  <p:notesSz cx="6858000" cy="9144000"/>
  <p:embeddedFontLst>
    <p:embeddedFont>
      <p:font typeface="Staatliches" pitchFamily="2" charset="0"/>
      <p:regular r:id="rId10"/>
    </p:embeddedFont>
    <p:embeddedFont>
      <p:font typeface="Strawford 1" panose="020B0604020202020204" charset="0"/>
      <p:regular r:id="rId11"/>
    </p:embeddedFont>
    <p:embeddedFont>
      <p:font typeface="Strawford 2"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29ED52-71B8-4411-8021-552E8696919F}" v="4" dt="2024-11-25T10:39:31.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159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s://www.thewisegroup.co.uk/energy-advice/home-energy-advic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thewisegroupco2uk-my.sharepoint.com/:b:/g/personal/liam_cutkelvin_thewisegroup_co_uk/EWMgydqljtdHmDiY3rLVIf4BolgZm2F8-2VSBocgV_S2-A?e=9rlgkn" TargetMode="External"/><Relationship Id="rId3" Type="http://schemas.openxmlformats.org/officeDocument/2006/relationships/image" Target="../media/image2.png"/><Relationship Id="rId7" Type="http://schemas.openxmlformats.org/officeDocument/2006/relationships/hyperlink" Target="https://thewisegroupco2uk-my.sharepoint.com/:b:/g/personal/liam_cutkelvin_thewisegroup_co_uk/EQHrsTdOU2tNnFG0w-J2so8B0O7pATJ7xBeA7ZlmCP8ZpQ?e=vLhf4A"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thewisegroupco2uk-my.sharepoint.com/:b:/g/personal/liam_cutkelvin_thewisegroup_co_uk/EWHbTK7HXbtBphJpiECaPRkBwYWHbiu-U0iAcWFmQX94DA?e=9kN8ah" TargetMode="External"/><Relationship Id="rId5"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hyperlink" Target="https://thewisegroupco2uk-my.sharepoint.com/:b:/g/personal/liam_cutkelvin_thewisegroup_co_uk/EWUoBRmwTlhAmEzO6FxozK8Bm-zzwVOItvbRSApr-L14lw?e=sCTcV5"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thewisegroupco2uk-my.sharepoint.com/:i:/g/personal/liam_cutkelvin_thewisegroup_co_uk/EeHMp_br2BxOnYvZuhUq8zMBBOqWvc5a-f_ohI3VcMubnw?e=cbey8b" TargetMode="External"/><Relationship Id="rId3" Type="http://schemas.openxmlformats.org/officeDocument/2006/relationships/image" Target="../media/image2.png"/><Relationship Id="rId7" Type="http://schemas.openxmlformats.org/officeDocument/2006/relationships/hyperlink" Target="https://thewisegroupco2uk-my.sharepoint.com/:i:/g/personal/liam_cutkelvin_thewisegroup_co_uk/EdIJvayQsWNIoPHmX2jR9NABeMO2rVzBzSAiVsW50lpaoA?e=aeoS5f"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thewisegroupco2uk-my.sharepoint.com/:i:/g/personal/liam_cutkelvin_thewisegroup_co_uk/EZWmbF9Jfj1FmGflGwRr0WkBq1HPBbisO5G2kSKmQ5PSCQ?e=n6POw1" TargetMode="External"/><Relationship Id="rId5" Type="http://schemas.openxmlformats.org/officeDocument/2006/relationships/hyperlink" Target="https://thewisegroupco2uk-my.sharepoint.com/:i:/g/personal/liam_cutkelvin_thewisegroup_co_uk/Ef21C2jsLytGnoCyXZzonEUBnvD8gtChyl6dL0wSM5xVwg?e=18wY5D" TargetMode="External"/><Relationship Id="rId10" Type="http://schemas.openxmlformats.org/officeDocument/2006/relationships/image" Target="../media/image13.jpeg"/><Relationship Id="rId4" Type="http://schemas.openxmlformats.org/officeDocument/2006/relationships/image" Target="../media/image6.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hyperlink" Target="https://thewisegroupco2uk-my.sharepoint.com/:i:/g/personal/liam_cutkelvin_thewisegroup_co_uk/EZ33xmMPjgVLvV7ogFit4eEBLg4mBOCFJ-8LmtBO-5z3CA?e=Aumzl8" TargetMode="External"/><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3.png"/><Relationship Id="rId12" Type="http://schemas.openxmlformats.org/officeDocument/2006/relationships/hyperlink" Target="https://thewisegroupco2uk-my.sharepoint.com/:i:/g/personal/liam_cutkelvin_thewisegroup_co_uk/EdWUclLNTThKtKN---rJIdYBt8Wlw62w0pfOlDprvPPJsw?e=qTZmzL"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thewisegroupco2uk-my.sharepoint.com/:i:/g/personal/liam_cutkelvin_thewisegroup_co_uk/EbkjR7G-KcxIpidZ9VBJua4Bjge1PgHvvyfjn3tgwJxvGg?e=x0sJAm" TargetMode="External"/><Relationship Id="rId11" Type="http://schemas.openxmlformats.org/officeDocument/2006/relationships/image" Target="../media/image15.png"/><Relationship Id="rId5" Type="http://schemas.openxmlformats.org/officeDocument/2006/relationships/hyperlink" Target="https://thewisegroupco2uk-my.sharepoint.com/:i:/g/personal/liam_cutkelvin_thewisegroup_co_uk/EaTMvUaWUa9MqtUWdtr_m-UBFsssZY7Ue5LsTtikhLwd_w?e=eBDJkQ" TargetMode="External"/><Relationship Id="rId15" Type="http://schemas.openxmlformats.org/officeDocument/2006/relationships/image" Target="../media/image17.png"/><Relationship Id="rId10" Type="http://schemas.openxmlformats.org/officeDocument/2006/relationships/hyperlink" Target="https://thewisegroupco2uk-my.sharepoint.com/:i:/g/personal/liam_cutkelvin_thewisegroup_co_uk/EU4PcmRcdTVJonBRrqM9nloBH4s0Fvr-nAtL_xCdek_W8g?e=diOcct" TargetMode="External"/><Relationship Id="rId4" Type="http://schemas.openxmlformats.org/officeDocument/2006/relationships/image" Target="../media/image6.png"/><Relationship Id="rId9" Type="http://schemas.openxmlformats.org/officeDocument/2006/relationships/image" Target="../media/image14.png"/><Relationship Id="rId14" Type="http://schemas.openxmlformats.org/officeDocument/2006/relationships/hyperlink" Target="https://thewisegroupco2uk-my.sharepoint.com/:i:/g/personal/liam_cutkelvin_thewisegroup_co_uk/EYl-DztA4BtLjZgndR3U8uIB5rECBf-G6_tKqIbXoEYJjw?e=6hdGqk"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s://www.thewisegroup.co.uk/energy-advice/home-energy-adv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4F21"/>
        </a:solidFill>
        <a:effectLst/>
      </p:bgPr>
    </p:bg>
    <p:spTree>
      <p:nvGrpSpPr>
        <p:cNvPr id="1" name=""/>
        <p:cNvGrpSpPr/>
        <p:nvPr/>
      </p:nvGrpSpPr>
      <p:grpSpPr>
        <a:xfrm>
          <a:off x="0" y="0"/>
          <a:ext cx="0" cy="0"/>
          <a:chOff x="0" y="0"/>
          <a:chExt cx="0" cy="0"/>
        </a:xfrm>
      </p:grpSpPr>
      <p:sp>
        <p:nvSpPr>
          <p:cNvPr id="2" name="Freeform 2"/>
          <p:cNvSpPr/>
          <p:nvPr/>
        </p:nvSpPr>
        <p:spPr>
          <a:xfrm>
            <a:off x="4102476" y="482842"/>
            <a:ext cx="5439245" cy="6579674"/>
          </a:xfrm>
          <a:custGeom>
            <a:avLst/>
            <a:gdLst/>
            <a:ahLst/>
            <a:cxnLst/>
            <a:rect l="l" t="t" r="r" b="b"/>
            <a:pathLst>
              <a:path w="5439245" h="6579674">
                <a:moveTo>
                  <a:pt x="0" y="0"/>
                </a:moveTo>
                <a:lnTo>
                  <a:pt x="5439245" y="0"/>
                </a:lnTo>
                <a:lnTo>
                  <a:pt x="5439245" y="6579673"/>
                </a:lnTo>
                <a:lnTo>
                  <a:pt x="0" y="6579673"/>
                </a:lnTo>
                <a:lnTo>
                  <a:pt x="0" y="0"/>
                </a:lnTo>
                <a:close/>
              </a:path>
            </a:pathLst>
          </a:custGeom>
          <a:blipFill>
            <a:blip r:embed="rId2"/>
            <a:stretch>
              <a:fillRect/>
            </a:stretch>
          </a:blipFill>
        </p:spPr>
        <p:txBody>
          <a:bodyPr/>
          <a:lstStyle/>
          <a:p>
            <a:endParaRPr lang="en-GB"/>
          </a:p>
        </p:txBody>
      </p:sp>
      <p:sp>
        <p:nvSpPr>
          <p:cNvPr id="3" name="Freeform 3"/>
          <p:cNvSpPr/>
          <p:nvPr/>
        </p:nvSpPr>
        <p:spPr>
          <a:xfrm>
            <a:off x="-209955" y="5314939"/>
            <a:ext cx="10572843" cy="2537482"/>
          </a:xfrm>
          <a:custGeom>
            <a:avLst/>
            <a:gdLst/>
            <a:ahLst/>
            <a:cxnLst/>
            <a:rect l="l" t="t" r="r" b="b"/>
            <a:pathLst>
              <a:path w="10572843" h="2537482">
                <a:moveTo>
                  <a:pt x="0" y="0"/>
                </a:moveTo>
                <a:lnTo>
                  <a:pt x="10572843" y="0"/>
                </a:lnTo>
                <a:lnTo>
                  <a:pt x="10572843" y="2537482"/>
                </a:lnTo>
                <a:lnTo>
                  <a:pt x="0" y="2537482"/>
                </a:lnTo>
                <a:lnTo>
                  <a:pt x="0" y="0"/>
                </a:lnTo>
                <a:close/>
              </a:path>
            </a:pathLst>
          </a:custGeom>
          <a:blipFill>
            <a:blip r:embed="rId3"/>
            <a:stretch>
              <a:fillRect/>
            </a:stretch>
          </a:blipFill>
        </p:spPr>
        <p:txBody>
          <a:bodyPr/>
          <a:lstStyle/>
          <a:p>
            <a:endParaRPr lang="en-GB"/>
          </a:p>
        </p:txBody>
      </p:sp>
      <p:sp>
        <p:nvSpPr>
          <p:cNvPr id="4" name="Freeform 4"/>
          <p:cNvSpPr/>
          <p:nvPr/>
        </p:nvSpPr>
        <p:spPr>
          <a:xfrm>
            <a:off x="731520" y="1102372"/>
            <a:ext cx="3746167" cy="1082226"/>
          </a:xfrm>
          <a:custGeom>
            <a:avLst/>
            <a:gdLst/>
            <a:ahLst/>
            <a:cxnLst/>
            <a:rect l="l" t="t" r="r" b="b"/>
            <a:pathLst>
              <a:path w="3746167" h="1082226">
                <a:moveTo>
                  <a:pt x="0" y="0"/>
                </a:moveTo>
                <a:lnTo>
                  <a:pt x="3746167" y="0"/>
                </a:lnTo>
                <a:lnTo>
                  <a:pt x="3746167" y="1082226"/>
                </a:lnTo>
                <a:lnTo>
                  <a:pt x="0" y="1082226"/>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777847" y="2635509"/>
            <a:ext cx="3899963" cy="1106805"/>
          </a:xfrm>
          <a:prstGeom prst="rect">
            <a:avLst/>
          </a:prstGeom>
        </p:spPr>
        <p:txBody>
          <a:bodyPr lIns="0" tIns="0" rIns="0" bIns="0" rtlCol="0" anchor="t">
            <a:spAutoFit/>
          </a:bodyPr>
          <a:lstStyle/>
          <a:p>
            <a:pPr algn="l">
              <a:lnSpc>
                <a:spcPts val="4200"/>
              </a:lnSpc>
            </a:pPr>
            <a:r>
              <a:rPr lang="en-US" sz="4200">
                <a:solidFill>
                  <a:srgbClr val="FFEFD0"/>
                </a:solidFill>
                <a:latin typeface="Staatliches"/>
                <a:ea typeface="Staatliches"/>
                <a:cs typeface="Staatliches"/>
                <a:sym typeface="Staatliches"/>
              </a:rPr>
              <a:t>get support with your energy bills</a:t>
            </a:r>
          </a:p>
        </p:txBody>
      </p:sp>
      <p:sp>
        <p:nvSpPr>
          <p:cNvPr id="6" name="TextBox 6"/>
          <p:cNvSpPr txBox="1"/>
          <p:nvPr/>
        </p:nvSpPr>
        <p:spPr>
          <a:xfrm>
            <a:off x="777847" y="3768044"/>
            <a:ext cx="3558820" cy="273684"/>
          </a:xfrm>
          <a:prstGeom prst="rect">
            <a:avLst/>
          </a:prstGeom>
        </p:spPr>
        <p:txBody>
          <a:bodyPr lIns="0" tIns="0" rIns="0" bIns="0" rtlCol="0" anchor="t">
            <a:spAutoFit/>
          </a:bodyPr>
          <a:lstStyle/>
          <a:p>
            <a:pPr algn="l">
              <a:lnSpc>
                <a:spcPts val="2240"/>
              </a:lnSpc>
            </a:pPr>
            <a:r>
              <a:rPr lang="en-US" sz="1600">
                <a:solidFill>
                  <a:srgbClr val="001625"/>
                </a:solidFill>
                <a:latin typeface="Strawford 1"/>
                <a:ea typeface="Strawford 1"/>
                <a:cs typeface="Strawford 1"/>
                <a:sym typeface="Strawford 1"/>
              </a:rPr>
              <a:t>With the Home Energy Advice Team</a:t>
            </a:r>
          </a:p>
        </p:txBody>
      </p:sp>
      <p:grpSp>
        <p:nvGrpSpPr>
          <p:cNvPr id="7" name="Group 7"/>
          <p:cNvGrpSpPr/>
          <p:nvPr/>
        </p:nvGrpSpPr>
        <p:grpSpPr>
          <a:xfrm>
            <a:off x="385004" y="6292050"/>
            <a:ext cx="3139733" cy="583259"/>
            <a:chOff x="0" y="0"/>
            <a:chExt cx="4186310" cy="777679"/>
          </a:xfrm>
        </p:grpSpPr>
        <p:sp>
          <p:nvSpPr>
            <p:cNvPr id="8" name="Freeform 8"/>
            <p:cNvSpPr/>
            <p:nvPr/>
          </p:nvSpPr>
          <p:spPr>
            <a:xfrm>
              <a:off x="0" y="0"/>
              <a:ext cx="777679" cy="777679"/>
            </a:xfrm>
            <a:custGeom>
              <a:avLst/>
              <a:gdLst/>
              <a:ahLst/>
              <a:cxnLst/>
              <a:rect l="l" t="t" r="r" b="b"/>
              <a:pathLst>
                <a:path w="777679" h="777679">
                  <a:moveTo>
                    <a:pt x="0" y="0"/>
                  </a:moveTo>
                  <a:lnTo>
                    <a:pt x="777679" y="0"/>
                  </a:lnTo>
                  <a:lnTo>
                    <a:pt x="777679" y="777679"/>
                  </a:lnTo>
                  <a:lnTo>
                    <a:pt x="0" y="777679"/>
                  </a:lnTo>
                  <a:lnTo>
                    <a:pt x="0" y="0"/>
                  </a:lnTo>
                  <a:close/>
                </a:path>
              </a:pathLst>
            </a:custGeom>
            <a:blipFill>
              <a:blip r:embed="rId5"/>
              <a:stretch>
                <a:fillRect/>
              </a:stretch>
            </a:blipFill>
          </p:spPr>
          <p:txBody>
            <a:bodyPr/>
            <a:lstStyle/>
            <a:p>
              <a:endParaRPr lang="en-GB"/>
            </a:p>
          </p:txBody>
        </p:sp>
        <p:sp>
          <p:nvSpPr>
            <p:cNvPr id="9" name="TextBox 9"/>
            <p:cNvSpPr txBox="1"/>
            <p:nvPr/>
          </p:nvSpPr>
          <p:spPr>
            <a:xfrm>
              <a:off x="777679" y="9860"/>
              <a:ext cx="3408631" cy="767819"/>
            </a:xfrm>
            <a:prstGeom prst="rect">
              <a:avLst/>
            </a:prstGeom>
          </p:spPr>
          <p:txBody>
            <a:bodyPr lIns="0" tIns="0" rIns="0" bIns="0" rtlCol="0" anchor="t">
              <a:spAutoFit/>
            </a:bodyPr>
            <a:lstStyle/>
            <a:p>
              <a:pPr algn="ctr">
                <a:lnSpc>
                  <a:spcPts val="4859"/>
                </a:lnSpc>
              </a:pPr>
              <a:r>
                <a:rPr lang="en-US" sz="3471">
                  <a:solidFill>
                    <a:srgbClr val="FFEFD0"/>
                  </a:solidFill>
                  <a:latin typeface="Staatliches"/>
                  <a:ea typeface="Staatliches"/>
                  <a:cs typeface="Staatliches"/>
                  <a:sym typeface="Staatliches"/>
                </a:rPr>
                <a:t>0800 092 9002  </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FD0"/>
        </a:solidFill>
        <a:effectLst/>
      </p:bgPr>
    </p:bg>
    <p:spTree>
      <p:nvGrpSpPr>
        <p:cNvPr id="1" name=""/>
        <p:cNvGrpSpPr/>
        <p:nvPr/>
      </p:nvGrpSpPr>
      <p:grpSpPr>
        <a:xfrm>
          <a:off x="0" y="0"/>
          <a:ext cx="0" cy="0"/>
          <a:chOff x="0" y="0"/>
          <a:chExt cx="0" cy="0"/>
        </a:xfrm>
      </p:grpSpPr>
      <p:sp>
        <p:nvSpPr>
          <p:cNvPr id="2" name="Freeform 2"/>
          <p:cNvSpPr/>
          <p:nvPr/>
        </p:nvSpPr>
        <p:spPr>
          <a:xfrm>
            <a:off x="-366215" y="-1708923"/>
            <a:ext cx="10733047" cy="10733047"/>
          </a:xfrm>
          <a:custGeom>
            <a:avLst/>
            <a:gdLst/>
            <a:ahLst/>
            <a:cxnLst/>
            <a:rect l="l" t="t" r="r" b="b"/>
            <a:pathLst>
              <a:path w="10733047" h="10733047">
                <a:moveTo>
                  <a:pt x="0" y="0"/>
                </a:moveTo>
                <a:lnTo>
                  <a:pt x="10733047" y="0"/>
                </a:lnTo>
                <a:lnTo>
                  <a:pt x="10733047" y="10733046"/>
                </a:lnTo>
                <a:lnTo>
                  <a:pt x="0" y="10733046"/>
                </a:lnTo>
                <a:lnTo>
                  <a:pt x="0" y="0"/>
                </a:lnTo>
                <a:close/>
              </a:path>
            </a:pathLst>
          </a:custGeom>
          <a:blipFill>
            <a:blip r:embed="rId2">
              <a:alphaModFix amt="2000"/>
            </a:blip>
            <a:stretch>
              <a:fillRect/>
            </a:stretch>
          </a:blipFill>
        </p:spPr>
        <p:txBody>
          <a:bodyPr/>
          <a:lstStyle/>
          <a:p>
            <a:endParaRPr lang="en-GB"/>
          </a:p>
        </p:txBody>
      </p:sp>
      <p:sp>
        <p:nvSpPr>
          <p:cNvPr id="3" name="Freeform 3"/>
          <p:cNvSpPr/>
          <p:nvPr/>
        </p:nvSpPr>
        <p:spPr>
          <a:xfrm>
            <a:off x="-969535" y="5854111"/>
            <a:ext cx="11495544" cy="2758931"/>
          </a:xfrm>
          <a:custGeom>
            <a:avLst/>
            <a:gdLst/>
            <a:ahLst/>
            <a:cxnLst/>
            <a:rect l="l" t="t" r="r" b="b"/>
            <a:pathLst>
              <a:path w="11495544" h="2758931">
                <a:moveTo>
                  <a:pt x="0" y="0"/>
                </a:moveTo>
                <a:lnTo>
                  <a:pt x="11495545" y="0"/>
                </a:lnTo>
                <a:lnTo>
                  <a:pt x="11495545" y="2758931"/>
                </a:lnTo>
                <a:lnTo>
                  <a:pt x="0" y="2758931"/>
                </a:lnTo>
                <a:lnTo>
                  <a:pt x="0" y="0"/>
                </a:lnTo>
                <a:close/>
              </a:path>
            </a:pathLst>
          </a:custGeom>
          <a:blipFill>
            <a:blip r:embed="rId3"/>
            <a:stretch>
              <a:fillRect/>
            </a:stretch>
          </a:blipFill>
        </p:spPr>
        <p:txBody>
          <a:bodyPr/>
          <a:lstStyle/>
          <a:p>
            <a:endParaRPr lang="en-GB"/>
          </a:p>
        </p:txBody>
      </p:sp>
      <p:sp>
        <p:nvSpPr>
          <p:cNvPr id="4" name="Freeform 4"/>
          <p:cNvSpPr/>
          <p:nvPr/>
        </p:nvSpPr>
        <p:spPr>
          <a:xfrm>
            <a:off x="7748984" y="731520"/>
            <a:ext cx="1273096" cy="367783"/>
          </a:xfrm>
          <a:custGeom>
            <a:avLst/>
            <a:gdLst/>
            <a:ahLst/>
            <a:cxnLst/>
            <a:rect l="l" t="t" r="r" b="b"/>
            <a:pathLst>
              <a:path w="1273096" h="367783">
                <a:moveTo>
                  <a:pt x="0" y="0"/>
                </a:moveTo>
                <a:lnTo>
                  <a:pt x="1273096" y="0"/>
                </a:lnTo>
                <a:lnTo>
                  <a:pt x="1273096" y="367783"/>
                </a:lnTo>
                <a:lnTo>
                  <a:pt x="0" y="367783"/>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499701" y="626170"/>
            <a:ext cx="4638473" cy="521334"/>
          </a:xfrm>
          <a:prstGeom prst="rect">
            <a:avLst/>
          </a:prstGeom>
        </p:spPr>
        <p:txBody>
          <a:bodyPr lIns="0" tIns="0" rIns="0" bIns="0" rtlCol="0" anchor="t">
            <a:spAutoFit/>
          </a:bodyPr>
          <a:lstStyle/>
          <a:p>
            <a:pPr algn="l">
              <a:lnSpc>
                <a:spcPts val="4340"/>
              </a:lnSpc>
            </a:pPr>
            <a:r>
              <a:rPr lang="en-US" sz="3100">
                <a:solidFill>
                  <a:srgbClr val="E84F21"/>
                </a:solidFill>
                <a:latin typeface="Staatliches"/>
                <a:ea typeface="Staatliches"/>
                <a:cs typeface="Staatliches"/>
                <a:sym typeface="Staatliches"/>
              </a:rPr>
              <a:t>YOUR HOME ENERGY ADVICE TEAM</a:t>
            </a:r>
          </a:p>
        </p:txBody>
      </p:sp>
      <p:sp>
        <p:nvSpPr>
          <p:cNvPr id="6" name="TextBox 6"/>
          <p:cNvSpPr txBox="1"/>
          <p:nvPr/>
        </p:nvSpPr>
        <p:spPr>
          <a:xfrm>
            <a:off x="499701" y="1652738"/>
            <a:ext cx="8522379" cy="690879"/>
          </a:xfrm>
          <a:prstGeom prst="rect">
            <a:avLst/>
          </a:prstGeom>
        </p:spPr>
        <p:txBody>
          <a:bodyPr lIns="0" tIns="0" rIns="0" bIns="0" rtlCol="0" anchor="t">
            <a:spAutoFit/>
          </a:bodyPr>
          <a:lstStyle/>
          <a:p>
            <a:pPr algn="l">
              <a:lnSpc>
                <a:spcPts val="1820"/>
              </a:lnSpc>
            </a:pPr>
            <a:r>
              <a:rPr lang="en-US" sz="1300">
                <a:solidFill>
                  <a:srgbClr val="001625"/>
                </a:solidFill>
                <a:latin typeface="Strawford 2"/>
                <a:ea typeface="Strawford 2"/>
                <a:cs typeface="Strawford 2"/>
                <a:sym typeface="Strawford 2"/>
              </a:rPr>
              <a:t>Welcome! Inside this pack, you will discover a wealth of valuable advice and information that you can effortlessly share to raise awareness about the various support options provided by HEAT for UK households.</a:t>
            </a:r>
          </a:p>
          <a:p>
            <a:pPr algn="l">
              <a:lnSpc>
                <a:spcPts val="1820"/>
              </a:lnSpc>
            </a:pPr>
            <a:endParaRPr lang="en-US" sz="1300">
              <a:solidFill>
                <a:srgbClr val="001625"/>
              </a:solidFill>
              <a:latin typeface="Strawford 2"/>
              <a:ea typeface="Strawford 2"/>
              <a:cs typeface="Strawford 2"/>
              <a:sym typeface="Strawford 2"/>
            </a:endParaRPr>
          </a:p>
        </p:txBody>
      </p:sp>
      <p:sp>
        <p:nvSpPr>
          <p:cNvPr id="7" name="TextBox 7"/>
          <p:cNvSpPr txBox="1"/>
          <p:nvPr/>
        </p:nvSpPr>
        <p:spPr>
          <a:xfrm>
            <a:off x="499701" y="4508332"/>
            <a:ext cx="8522379" cy="70040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If you have any queries or require further assistance, please don't hesitate to reach out to our dedicated partnership team at heat@thewisegroup.co.uk. We are here to help!</a:t>
            </a:r>
          </a:p>
          <a:p>
            <a:pPr algn="ctr">
              <a:lnSpc>
                <a:spcPts val="1680"/>
              </a:lnSpc>
            </a:pPr>
            <a:endParaRPr lang="en-US" sz="1400">
              <a:solidFill>
                <a:srgbClr val="E84F21"/>
              </a:solidFill>
              <a:latin typeface="Strawford 1"/>
              <a:ea typeface="Strawford 1"/>
              <a:cs typeface="Strawford 1"/>
              <a:sym typeface="Strawford 1"/>
            </a:endParaRPr>
          </a:p>
        </p:txBody>
      </p:sp>
      <p:sp>
        <p:nvSpPr>
          <p:cNvPr id="8" name="TextBox 8"/>
          <p:cNvSpPr txBox="1"/>
          <p:nvPr/>
        </p:nvSpPr>
        <p:spPr>
          <a:xfrm>
            <a:off x="499701" y="2305517"/>
            <a:ext cx="8522379" cy="233679"/>
          </a:xfrm>
          <a:prstGeom prst="rect">
            <a:avLst/>
          </a:prstGeom>
        </p:spPr>
        <p:txBody>
          <a:bodyPr lIns="0" tIns="0" rIns="0" bIns="0" rtlCol="0" anchor="t">
            <a:spAutoFit/>
          </a:bodyPr>
          <a:lstStyle/>
          <a:p>
            <a:pPr algn="l">
              <a:lnSpc>
                <a:spcPts val="1820"/>
              </a:lnSpc>
            </a:pPr>
            <a:r>
              <a:rPr lang="en-US" sz="1300">
                <a:solidFill>
                  <a:srgbClr val="001625"/>
                </a:solidFill>
                <a:latin typeface="Strawford 2"/>
                <a:ea typeface="Strawford 2"/>
                <a:cs typeface="Strawford 2"/>
                <a:sym typeface="Strawford 2"/>
              </a:rPr>
              <a:t>What's included in this pack:</a:t>
            </a:r>
          </a:p>
        </p:txBody>
      </p:sp>
      <p:sp>
        <p:nvSpPr>
          <p:cNvPr id="9" name="TextBox 9"/>
          <p:cNvSpPr txBox="1"/>
          <p:nvPr/>
        </p:nvSpPr>
        <p:spPr>
          <a:xfrm>
            <a:off x="405170" y="2501095"/>
            <a:ext cx="8522379" cy="1148079"/>
          </a:xfrm>
          <a:prstGeom prst="rect">
            <a:avLst/>
          </a:prstGeom>
        </p:spPr>
        <p:txBody>
          <a:bodyPr lIns="0" tIns="0" rIns="0" bIns="0" rtlCol="0" anchor="t">
            <a:spAutoFit/>
          </a:bodyPr>
          <a:lstStyle/>
          <a:p>
            <a:pPr algn="l">
              <a:lnSpc>
                <a:spcPts val="1820"/>
              </a:lnSpc>
            </a:pPr>
            <a:endParaRPr/>
          </a:p>
          <a:p>
            <a:pPr marL="280682" lvl="1" indent="-140341" algn="l">
              <a:lnSpc>
                <a:spcPts val="1820"/>
              </a:lnSpc>
              <a:buFont typeface="Arial"/>
              <a:buChar char="•"/>
            </a:pPr>
            <a:r>
              <a:rPr lang="en-US" sz="1300">
                <a:solidFill>
                  <a:srgbClr val="001625"/>
                </a:solidFill>
                <a:latin typeface="Strawford 2"/>
                <a:ea typeface="Strawford 2"/>
                <a:cs typeface="Strawford 2"/>
                <a:sym typeface="Strawford 2"/>
              </a:rPr>
              <a:t>Ready-to-use copy for any publications you create</a:t>
            </a:r>
          </a:p>
          <a:p>
            <a:pPr marL="280682" lvl="1" indent="-140341" algn="l">
              <a:lnSpc>
                <a:spcPts val="1820"/>
              </a:lnSpc>
              <a:buFont typeface="Arial"/>
              <a:buChar char="•"/>
            </a:pPr>
            <a:r>
              <a:rPr lang="en-US" sz="1300">
                <a:solidFill>
                  <a:srgbClr val="001625"/>
                </a:solidFill>
                <a:latin typeface="Strawford 2"/>
                <a:ea typeface="Strawford 2"/>
                <a:cs typeface="Strawford 2"/>
                <a:sym typeface="Strawford 2"/>
              </a:rPr>
              <a:t>Engaging posters, informative leaflets, and printable factsheets</a:t>
            </a:r>
          </a:p>
          <a:p>
            <a:pPr marL="280682" lvl="1" indent="-140341" algn="l">
              <a:lnSpc>
                <a:spcPts val="1820"/>
              </a:lnSpc>
              <a:buFont typeface="Arial"/>
              <a:buChar char="•"/>
            </a:pPr>
            <a:r>
              <a:rPr lang="en-US" sz="1300">
                <a:solidFill>
                  <a:srgbClr val="001625"/>
                </a:solidFill>
                <a:latin typeface="Strawford 2"/>
                <a:ea typeface="Strawford 2"/>
                <a:cs typeface="Strawford 2"/>
                <a:sym typeface="Strawford 2"/>
              </a:rPr>
              <a:t>Thoughtfully crafted social media posts for your accounts</a:t>
            </a:r>
          </a:p>
          <a:p>
            <a:pPr marL="280682" lvl="1" indent="-140341" algn="l">
              <a:lnSpc>
                <a:spcPts val="1820"/>
              </a:lnSpc>
              <a:buFont typeface="Arial"/>
              <a:buChar char="•"/>
            </a:pPr>
            <a:r>
              <a:rPr lang="en-US" sz="1300">
                <a:solidFill>
                  <a:srgbClr val="001625"/>
                </a:solidFill>
                <a:latin typeface="Strawford 2"/>
                <a:ea typeface="Strawford 2"/>
                <a:cs typeface="Strawford 2"/>
                <a:sym typeface="Strawford 2"/>
              </a:rPr>
              <a:t>Additional brand resources</a:t>
            </a:r>
          </a:p>
        </p:txBody>
      </p:sp>
      <p:sp>
        <p:nvSpPr>
          <p:cNvPr id="10" name="TextBox 10"/>
          <p:cNvSpPr txBox="1"/>
          <p:nvPr/>
        </p:nvSpPr>
        <p:spPr>
          <a:xfrm>
            <a:off x="499701" y="6786320"/>
            <a:ext cx="961473" cy="155315"/>
          </a:xfrm>
          <a:prstGeom prst="rect">
            <a:avLst/>
          </a:prstGeom>
        </p:spPr>
        <p:txBody>
          <a:bodyPr lIns="0" tIns="0" rIns="0" bIns="0" rtlCol="0" anchor="t">
            <a:spAutoFit/>
          </a:bodyPr>
          <a:lstStyle/>
          <a:p>
            <a:pPr algn="ctr">
              <a:lnSpc>
                <a:spcPts val="1232"/>
              </a:lnSpc>
            </a:pPr>
            <a:r>
              <a:rPr lang="en-US" sz="880">
                <a:solidFill>
                  <a:srgbClr val="D9D9D9"/>
                </a:solidFill>
                <a:latin typeface="Strawford 1"/>
                <a:ea typeface="Strawford 1"/>
                <a:cs typeface="Strawford 1"/>
                <a:sym typeface="Strawford 1"/>
              </a:rPr>
              <a:t>HEAT partner pack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FD0"/>
        </a:solidFill>
        <a:effectLst/>
      </p:bgPr>
    </p:bg>
    <p:spTree>
      <p:nvGrpSpPr>
        <p:cNvPr id="1" name=""/>
        <p:cNvGrpSpPr/>
        <p:nvPr/>
      </p:nvGrpSpPr>
      <p:grpSpPr>
        <a:xfrm>
          <a:off x="0" y="0"/>
          <a:ext cx="0" cy="0"/>
          <a:chOff x="0" y="0"/>
          <a:chExt cx="0" cy="0"/>
        </a:xfrm>
      </p:grpSpPr>
      <p:sp>
        <p:nvSpPr>
          <p:cNvPr id="2" name="Freeform 2"/>
          <p:cNvSpPr/>
          <p:nvPr/>
        </p:nvSpPr>
        <p:spPr>
          <a:xfrm>
            <a:off x="-366215" y="-1708923"/>
            <a:ext cx="10733047" cy="10733047"/>
          </a:xfrm>
          <a:custGeom>
            <a:avLst/>
            <a:gdLst/>
            <a:ahLst/>
            <a:cxnLst/>
            <a:rect l="l" t="t" r="r" b="b"/>
            <a:pathLst>
              <a:path w="10733047" h="10733047">
                <a:moveTo>
                  <a:pt x="0" y="0"/>
                </a:moveTo>
                <a:lnTo>
                  <a:pt x="10733047" y="0"/>
                </a:lnTo>
                <a:lnTo>
                  <a:pt x="10733047" y="10733046"/>
                </a:lnTo>
                <a:lnTo>
                  <a:pt x="0" y="10733046"/>
                </a:lnTo>
                <a:lnTo>
                  <a:pt x="0" y="0"/>
                </a:lnTo>
                <a:close/>
              </a:path>
            </a:pathLst>
          </a:custGeom>
          <a:blipFill>
            <a:blip r:embed="rId2">
              <a:alphaModFix amt="2000"/>
            </a:blip>
            <a:stretch>
              <a:fillRect/>
            </a:stretch>
          </a:blipFill>
        </p:spPr>
        <p:txBody>
          <a:bodyPr/>
          <a:lstStyle/>
          <a:p>
            <a:endParaRPr lang="en-GB"/>
          </a:p>
        </p:txBody>
      </p:sp>
      <p:sp>
        <p:nvSpPr>
          <p:cNvPr id="3" name="Freeform 3"/>
          <p:cNvSpPr/>
          <p:nvPr/>
        </p:nvSpPr>
        <p:spPr>
          <a:xfrm>
            <a:off x="-969535" y="5854111"/>
            <a:ext cx="11495544" cy="2758931"/>
          </a:xfrm>
          <a:custGeom>
            <a:avLst/>
            <a:gdLst/>
            <a:ahLst/>
            <a:cxnLst/>
            <a:rect l="l" t="t" r="r" b="b"/>
            <a:pathLst>
              <a:path w="11495544" h="2758931">
                <a:moveTo>
                  <a:pt x="0" y="0"/>
                </a:moveTo>
                <a:lnTo>
                  <a:pt x="11495545" y="0"/>
                </a:lnTo>
                <a:lnTo>
                  <a:pt x="11495545" y="2758931"/>
                </a:lnTo>
                <a:lnTo>
                  <a:pt x="0" y="2758931"/>
                </a:lnTo>
                <a:lnTo>
                  <a:pt x="0" y="0"/>
                </a:lnTo>
                <a:close/>
              </a:path>
            </a:pathLst>
          </a:custGeom>
          <a:blipFill>
            <a:blip r:embed="rId3"/>
            <a:stretch>
              <a:fillRect/>
            </a:stretch>
          </a:blipFill>
        </p:spPr>
        <p:txBody>
          <a:bodyPr/>
          <a:lstStyle/>
          <a:p>
            <a:endParaRPr lang="en-GB"/>
          </a:p>
        </p:txBody>
      </p:sp>
      <p:sp>
        <p:nvSpPr>
          <p:cNvPr id="4" name="Freeform 4"/>
          <p:cNvSpPr/>
          <p:nvPr/>
        </p:nvSpPr>
        <p:spPr>
          <a:xfrm>
            <a:off x="7748984" y="731520"/>
            <a:ext cx="1273096" cy="367783"/>
          </a:xfrm>
          <a:custGeom>
            <a:avLst/>
            <a:gdLst/>
            <a:ahLst/>
            <a:cxnLst/>
            <a:rect l="l" t="t" r="r" b="b"/>
            <a:pathLst>
              <a:path w="1273096" h="367783">
                <a:moveTo>
                  <a:pt x="0" y="0"/>
                </a:moveTo>
                <a:lnTo>
                  <a:pt x="1273096" y="0"/>
                </a:lnTo>
                <a:lnTo>
                  <a:pt x="1273096" y="367783"/>
                </a:lnTo>
                <a:lnTo>
                  <a:pt x="0" y="367783"/>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499701" y="626170"/>
            <a:ext cx="4638473" cy="521334"/>
          </a:xfrm>
          <a:prstGeom prst="rect">
            <a:avLst/>
          </a:prstGeom>
        </p:spPr>
        <p:txBody>
          <a:bodyPr lIns="0" tIns="0" rIns="0" bIns="0" rtlCol="0" anchor="t">
            <a:spAutoFit/>
          </a:bodyPr>
          <a:lstStyle/>
          <a:p>
            <a:pPr algn="l">
              <a:lnSpc>
                <a:spcPts val="4340"/>
              </a:lnSpc>
            </a:pPr>
            <a:r>
              <a:rPr lang="en-US" sz="3100">
                <a:solidFill>
                  <a:srgbClr val="E84F21"/>
                </a:solidFill>
                <a:latin typeface="Staatliches"/>
                <a:ea typeface="Staatliches"/>
                <a:cs typeface="Staatliches"/>
                <a:sym typeface="Staatliches"/>
              </a:rPr>
              <a:t>ABOUT US</a:t>
            </a:r>
          </a:p>
        </p:txBody>
      </p:sp>
      <p:sp>
        <p:nvSpPr>
          <p:cNvPr id="6" name="TextBox 6"/>
          <p:cNvSpPr txBox="1"/>
          <p:nvPr/>
        </p:nvSpPr>
        <p:spPr>
          <a:xfrm>
            <a:off x="499701" y="1662263"/>
            <a:ext cx="8522379" cy="62674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HEAT provides mentoring support and advocacy to vulnerable households to ensure no one has to struggle between choosing to heat or eat.</a:t>
            </a:r>
          </a:p>
          <a:p>
            <a:pPr algn="l">
              <a:lnSpc>
                <a:spcPts val="1680"/>
              </a:lnSpc>
            </a:pPr>
            <a:endParaRPr lang="en-US" sz="1200">
              <a:solidFill>
                <a:srgbClr val="001625"/>
              </a:solidFill>
              <a:latin typeface="Strawford 2"/>
              <a:ea typeface="Strawford 2"/>
              <a:cs typeface="Strawford 2"/>
              <a:sym typeface="Strawford 2"/>
            </a:endParaRPr>
          </a:p>
        </p:txBody>
      </p:sp>
      <p:sp>
        <p:nvSpPr>
          <p:cNvPr id="7" name="TextBox 7"/>
          <p:cNvSpPr txBox="1"/>
          <p:nvPr/>
        </p:nvSpPr>
        <p:spPr>
          <a:xfrm>
            <a:off x="499701" y="5075716"/>
            <a:ext cx="8522379" cy="70040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Our service is designed to integrate with Warm Home Discount Industry Initiatives, as well as align with the Vulnerability Commitment from Energy UK</a:t>
            </a:r>
          </a:p>
          <a:p>
            <a:pPr algn="ctr">
              <a:lnSpc>
                <a:spcPts val="1680"/>
              </a:lnSpc>
            </a:pPr>
            <a:endParaRPr lang="en-US" sz="1400">
              <a:solidFill>
                <a:srgbClr val="E84F21"/>
              </a:solidFill>
              <a:latin typeface="Strawford 1"/>
              <a:ea typeface="Strawford 1"/>
              <a:cs typeface="Strawford 1"/>
              <a:sym typeface="Strawford 1"/>
            </a:endParaRPr>
          </a:p>
        </p:txBody>
      </p:sp>
      <p:sp>
        <p:nvSpPr>
          <p:cNvPr id="8" name="TextBox 8"/>
          <p:cNvSpPr txBox="1"/>
          <p:nvPr/>
        </p:nvSpPr>
        <p:spPr>
          <a:xfrm>
            <a:off x="499701" y="2167785"/>
            <a:ext cx="8522379" cy="62674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We help households experiencing energy crises through the provision of independent, tailored advice. By working with households to optimise their relationship with fuel consumption and efficiency over time, we reduce fuel poverty and help more people live comfortably in a warm home. We also aim to ensure emergencies are dealt with quickly and efficiently</a:t>
            </a:r>
          </a:p>
        </p:txBody>
      </p:sp>
      <p:sp>
        <p:nvSpPr>
          <p:cNvPr id="9" name="TextBox 9"/>
          <p:cNvSpPr txBox="1"/>
          <p:nvPr/>
        </p:nvSpPr>
        <p:spPr>
          <a:xfrm>
            <a:off x="499701" y="6786320"/>
            <a:ext cx="961473" cy="155315"/>
          </a:xfrm>
          <a:prstGeom prst="rect">
            <a:avLst/>
          </a:prstGeom>
        </p:spPr>
        <p:txBody>
          <a:bodyPr lIns="0" tIns="0" rIns="0" bIns="0" rtlCol="0" anchor="t">
            <a:spAutoFit/>
          </a:bodyPr>
          <a:lstStyle/>
          <a:p>
            <a:pPr algn="ctr">
              <a:lnSpc>
                <a:spcPts val="1232"/>
              </a:lnSpc>
            </a:pPr>
            <a:r>
              <a:rPr lang="en-US" sz="880">
                <a:solidFill>
                  <a:srgbClr val="D9D9D9"/>
                </a:solidFill>
                <a:latin typeface="Strawford 1"/>
                <a:ea typeface="Strawford 1"/>
                <a:cs typeface="Strawford 1"/>
                <a:sym typeface="Strawford 1"/>
              </a:rPr>
              <a:t>HEAT partner pack</a:t>
            </a:r>
          </a:p>
        </p:txBody>
      </p:sp>
      <p:sp>
        <p:nvSpPr>
          <p:cNvPr id="10" name="TextBox 10"/>
          <p:cNvSpPr txBox="1"/>
          <p:nvPr/>
        </p:nvSpPr>
        <p:spPr>
          <a:xfrm>
            <a:off x="499701" y="3136429"/>
            <a:ext cx="8522379" cy="41719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HEAT offers households impartial advice and support. Our ‘customer first’ approach offers a solution to better support and manage your customers, providing them with a first-class mentoring service when they need a helping hand to:</a:t>
            </a:r>
          </a:p>
        </p:txBody>
      </p:sp>
      <p:sp>
        <p:nvSpPr>
          <p:cNvPr id="11" name="TextBox 11"/>
          <p:cNvSpPr txBox="1"/>
          <p:nvPr/>
        </p:nvSpPr>
        <p:spPr>
          <a:xfrm>
            <a:off x="499701" y="3686972"/>
            <a:ext cx="8522379" cy="1255393"/>
          </a:xfrm>
          <a:prstGeom prst="rect">
            <a:avLst/>
          </a:prstGeom>
        </p:spPr>
        <p:txBody>
          <a:bodyPr lIns="0" tIns="0" rIns="0" bIns="0" rtlCol="0" anchor="t">
            <a:spAutoFit/>
          </a:bodyPr>
          <a:lstStyle/>
          <a:p>
            <a:pPr marL="259093" lvl="1" indent="-129546" algn="l">
              <a:lnSpc>
                <a:spcPts val="1680"/>
              </a:lnSpc>
              <a:buFont typeface="Arial"/>
              <a:buChar char="•"/>
            </a:pPr>
            <a:r>
              <a:rPr lang="en-US" sz="1200">
                <a:solidFill>
                  <a:srgbClr val="001625"/>
                </a:solidFill>
                <a:latin typeface="Strawford 2"/>
                <a:ea typeface="Strawford 2"/>
                <a:cs typeface="Strawford 2"/>
                <a:sym typeface="Strawford 2"/>
              </a:rPr>
              <a:t>Develop skills and confidence to manage their home energy</a:t>
            </a:r>
          </a:p>
          <a:p>
            <a:pPr marL="259093" lvl="1" indent="-129546" algn="l">
              <a:lnSpc>
                <a:spcPts val="1680"/>
              </a:lnSpc>
              <a:buFont typeface="Arial"/>
              <a:buChar char="•"/>
            </a:pPr>
            <a:r>
              <a:rPr lang="en-US" sz="1200">
                <a:solidFill>
                  <a:srgbClr val="001625"/>
                </a:solidFill>
                <a:latin typeface="Strawford 2"/>
                <a:ea typeface="Strawford 2"/>
                <a:cs typeface="Strawford 2"/>
                <a:sym typeface="Strawford 2"/>
              </a:rPr>
              <a:t>Pay their bill</a:t>
            </a:r>
          </a:p>
          <a:p>
            <a:pPr marL="259093" lvl="1" indent="-129546" algn="l">
              <a:lnSpc>
                <a:spcPts val="1680"/>
              </a:lnSpc>
              <a:buFont typeface="Arial"/>
              <a:buChar char="•"/>
            </a:pPr>
            <a:r>
              <a:rPr lang="en-US" sz="1200">
                <a:solidFill>
                  <a:srgbClr val="001625"/>
                </a:solidFill>
                <a:latin typeface="Strawford 2"/>
                <a:ea typeface="Strawford 2"/>
                <a:cs typeface="Strawford 2"/>
                <a:sym typeface="Strawford 2"/>
              </a:rPr>
              <a:t>Deal with accumulated/unexpected fuel debt</a:t>
            </a:r>
          </a:p>
          <a:p>
            <a:pPr marL="259093" lvl="1" indent="-129546" algn="l">
              <a:lnSpc>
                <a:spcPts val="1680"/>
              </a:lnSpc>
              <a:buFont typeface="Arial"/>
              <a:buChar char="•"/>
            </a:pPr>
            <a:r>
              <a:rPr lang="en-US" sz="1200">
                <a:solidFill>
                  <a:srgbClr val="001625"/>
                </a:solidFill>
                <a:latin typeface="Strawford 2"/>
                <a:ea typeface="Strawford 2"/>
                <a:cs typeface="Strawford 2"/>
                <a:sym typeface="Strawford 2"/>
              </a:rPr>
              <a:t>Address complex, historic billing issues</a:t>
            </a:r>
          </a:p>
          <a:p>
            <a:pPr marL="259093" lvl="1" indent="-129546" algn="l">
              <a:lnSpc>
                <a:spcPts val="1680"/>
              </a:lnSpc>
              <a:buFont typeface="Arial"/>
              <a:buChar char="•"/>
            </a:pPr>
            <a:r>
              <a:rPr lang="en-US" sz="1200">
                <a:solidFill>
                  <a:srgbClr val="001625"/>
                </a:solidFill>
                <a:latin typeface="Strawford 2"/>
                <a:ea typeface="Strawford 2"/>
                <a:cs typeface="Strawford 2"/>
                <a:sym typeface="Strawford 2"/>
              </a:rPr>
              <a:t>Access the right and affordable home energy systems</a:t>
            </a:r>
          </a:p>
          <a:p>
            <a:pPr algn="l">
              <a:lnSpc>
                <a:spcPts val="1680"/>
              </a:lnSpc>
            </a:pPr>
            <a:endParaRPr lang="en-US" sz="1200">
              <a:solidFill>
                <a:srgbClr val="001625"/>
              </a:solidFill>
              <a:latin typeface="Strawford 2"/>
              <a:ea typeface="Strawford 2"/>
              <a:cs typeface="Strawford 2"/>
              <a:sym typeface="Strawford 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FD0"/>
        </a:solidFill>
        <a:effectLst/>
      </p:bgPr>
    </p:bg>
    <p:spTree>
      <p:nvGrpSpPr>
        <p:cNvPr id="1" name=""/>
        <p:cNvGrpSpPr/>
        <p:nvPr/>
      </p:nvGrpSpPr>
      <p:grpSpPr>
        <a:xfrm>
          <a:off x="0" y="0"/>
          <a:ext cx="0" cy="0"/>
          <a:chOff x="0" y="0"/>
          <a:chExt cx="0" cy="0"/>
        </a:xfrm>
      </p:grpSpPr>
      <p:sp>
        <p:nvSpPr>
          <p:cNvPr id="2" name="Freeform 2"/>
          <p:cNvSpPr/>
          <p:nvPr/>
        </p:nvSpPr>
        <p:spPr>
          <a:xfrm>
            <a:off x="-344673" y="-1708923"/>
            <a:ext cx="10733047" cy="10733047"/>
          </a:xfrm>
          <a:custGeom>
            <a:avLst/>
            <a:gdLst/>
            <a:ahLst/>
            <a:cxnLst/>
            <a:rect l="l" t="t" r="r" b="b"/>
            <a:pathLst>
              <a:path w="10733047" h="10733047">
                <a:moveTo>
                  <a:pt x="0" y="0"/>
                </a:moveTo>
                <a:lnTo>
                  <a:pt x="10733047" y="0"/>
                </a:lnTo>
                <a:lnTo>
                  <a:pt x="10733047" y="10733046"/>
                </a:lnTo>
                <a:lnTo>
                  <a:pt x="0" y="10733046"/>
                </a:lnTo>
                <a:lnTo>
                  <a:pt x="0" y="0"/>
                </a:lnTo>
                <a:close/>
              </a:path>
            </a:pathLst>
          </a:custGeom>
          <a:blipFill>
            <a:blip r:embed="rId2">
              <a:alphaModFix amt="2000"/>
            </a:blip>
            <a:stretch>
              <a:fillRect/>
            </a:stretch>
          </a:blipFill>
        </p:spPr>
        <p:txBody>
          <a:bodyPr/>
          <a:lstStyle/>
          <a:p>
            <a:endParaRPr lang="en-GB"/>
          </a:p>
        </p:txBody>
      </p:sp>
      <p:sp>
        <p:nvSpPr>
          <p:cNvPr id="3" name="Freeform 3"/>
          <p:cNvSpPr/>
          <p:nvPr/>
        </p:nvSpPr>
        <p:spPr>
          <a:xfrm>
            <a:off x="-969535" y="5854111"/>
            <a:ext cx="11495544" cy="2758931"/>
          </a:xfrm>
          <a:custGeom>
            <a:avLst/>
            <a:gdLst/>
            <a:ahLst/>
            <a:cxnLst/>
            <a:rect l="l" t="t" r="r" b="b"/>
            <a:pathLst>
              <a:path w="11495544" h="2758931">
                <a:moveTo>
                  <a:pt x="0" y="0"/>
                </a:moveTo>
                <a:lnTo>
                  <a:pt x="11495545" y="0"/>
                </a:lnTo>
                <a:lnTo>
                  <a:pt x="11495545" y="2758931"/>
                </a:lnTo>
                <a:lnTo>
                  <a:pt x="0" y="2758931"/>
                </a:lnTo>
                <a:lnTo>
                  <a:pt x="0" y="0"/>
                </a:lnTo>
                <a:close/>
              </a:path>
            </a:pathLst>
          </a:custGeom>
          <a:blipFill>
            <a:blip r:embed="rId3"/>
            <a:stretch>
              <a:fillRect/>
            </a:stretch>
          </a:blipFill>
        </p:spPr>
        <p:txBody>
          <a:bodyPr/>
          <a:lstStyle/>
          <a:p>
            <a:endParaRPr lang="en-GB"/>
          </a:p>
        </p:txBody>
      </p:sp>
      <p:sp>
        <p:nvSpPr>
          <p:cNvPr id="4" name="Freeform 4"/>
          <p:cNvSpPr/>
          <p:nvPr/>
        </p:nvSpPr>
        <p:spPr>
          <a:xfrm>
            <a:off x="7748984" y="731520"/>
            <a:ext cx="1273096" cy="367783"/>
          </a:xfrm>
          <a:custGeom>
            <a:avLst/>
            <a:gdLst/>
            <a:ahLst/>
            <a:cxnLst/>
            <a:rect l="l" t="t" r="r" b="b"/>
            <a:pathLst>
              <a:path w="1273096" h="367783">
                <a:moveTo>
                  <a:pt x="0" y="0"/>
                </a:moveTo>
                <a:lnTo>
                  <a:pt x="1273096" y="0"/>
                </a:lnTo>
                <a:lnTo>
                  <a:pt x="1273096" y="367783"/>
                </a:lnTo>
                <a:lnTo>
                  <a:pt x="0" y="367783"/>
                </a:lnTo>
                <a:lnTo>
                  <a:pt x="0" y="0"/>
                </a:lnTo>
                <a:close/>
              </a:path>
            </a:pathLst>
          </a:custGeom>
          <a:blipFill>
            <a:blip r:embed="rId4"/>
            <a:stretch>
              <a:fillRect/>
            </a:stretch>
          </a:blipFill>
        </p:spPr>
        <p:txBody>
          <a:bodyPr/>
          <a:lstStyle/>
          <a:p>
            <a:endParaRPr lang="en-GB"/>
          </a:p>
        </p:txBody>
      </p:sp>
      <p:sp>
        <p:nvSpPr>
          <p:cNvPr id="5" name="Freeform 5"/>
          <p:cNvSpPr/>
          <p:nvPr/>
        </p:nvSpPr>
        <p:spPr>
          <a:xfrm>
            <a:off x="499701" y="3779962"/>
            <a:ext cx="479457" cy="479457"/>
          </a:xfrm>
          <a:custGeom>
            <a:avLst/>
            <a:gdLst/>
            <a:ahLst/>
            <a:cxnLst/>
            <a:rect l="l" t="t" r="r" b="b"/>
            <a:pathLst>
              <a:path w="479457" h="479457">
                <a:moveTo>
                  <a:pt x="0" y="0"/>
                </a:moveTo>
                <a:lnTo>
                  <a:pt x="479457" y="0"/>
                </a:lnTo>
                <a:lnTo>
                  <a:pt x="479457" y="479456"/>
                </a:lnTo>
                <a:lnTo>
                  <a:pt x="0" y="479456"/>
                </a:lnTo>
                <a:lnTo>
                  <a:pt x="0" y="0"/>
                </a:lnTo>
                <a:close/>
              </a:path>
            </a:pathLst>
          </a:custGeom>
          <a:blipFill>
            <a:blip r:embed="rId5"/>
            <a:stretch>
              <a:fillRect/>
            </a:stretch>
          </a:blipFill>
        </p:spPr>
        <p:txBody>
          <a:bodyPr/>
          <a:lstStyle/>
          <a:p>
            <a:endParaRPr lang="en-GB"/>
          </a:p>
        </p:txBody>
      </p:sp>
      <p:sp>
        <p:nvSpPr>
          <p:cNvPr id="6" name="Freeform 6"/>
          <p:cNvSpPr/>
          <p:nvPr/>
        </p:nvSpPr>
        <p:spPr>
          <a:xfrm>
            <a:off x="547066" y="4375901"/>
            <a:ext cx="441281" cy="441281"/>
          </a:xfrm>
          <a:custGeom>
            <a:avLst/>
            <a:gdLst/>
            <a:ahLst/>
            <a:cxnLst/>
            <a:rect l="l" t="t" r="r" b="b"/>
            <a:pathLst>
              <a:path w="441281" h="441281">
                <a:moveTo>
                  <a:pt x="0" y="0"/>
                </a:moveTo>
                <a:lnTo>
                  <a:pt x="441281" y="0"/>
                </a:lnTo>
                <a:lnTo>
                  <a:pt x="441281" y="441281"/>
                </a:lnTo>
                <a:lnTo>
                  <a:pt x="0" y="441281"/>
                </a:lnTo>
                <a:lnTo>
                  <a:pt x="0" y="0"/>
                </a:lnTo>
                <a:close/>
              </a:path>
            </a:pathLst>
          </a:custGeom>
          <a:blipFill>
            <a:blip r:embed="rId6"/>
            <a:stretch>
              <a:fillRect/>
            </a:stretch>
          </a:blipFill>
        </p:spPr>
        <p:txBody>
          <a:bodyPr/>
          <a:lstStyle/>
          <a:p>
            <a:endParaRPr lang="en-GB"/>
          </a:p>
        </p:txBody>
      </p:sp>
      <p:sp>
        <p:nvSpPr>
          <p:cNvPr id="7" name="TextBox 7"/>
          <p:cNvSpPr txBox="1"/>
          <p:nvPr/>
        </p:nvSpPr>
        <p:spPr>
          <a:xfrm>
            <a:off x="499701" y="626170"/>
            <a:ext cx="4638473" cy="521334"/>
          </a:xfrm>
          <a:prstGeom prst="rect">
            <a:avLst/>
          </a:prstGeom>
        </p:spPr>
        <p:txBody>
          <a:bodyPr lIns="0" tIns="0" rIns="0" bIns="0" rtlCol="0" anchor="t">
            <a:spAutoFit/>
          </a:bodyPr>
          <a:lstStyle/>
          <a:p>
            <a:pPr algn="l">
              <a:lnSpc>
                <a:spcPts val="4340"/>
              </a:lnSpc>
            </a:pPr>
            <a:r>
              <a:rPr lang="en-US" sz="3100">
                <a:solidFill>
                  <a:srgbClr val="E84F21"/>
                </a:solidFill>
                <a:latin typeface="Staatliches"/>
                <a:ea typeface="Staatliches"/>
                <a:cs typeface="Staatliches"/>
                <a:sym typeface="Staatliches"/>
              </a:rPr>
              <a:t>MENTORING APPROACH</a:t>
            </a:r>
          </a:p>
        </p:txBody>
      </p:sp>
      <p:sp>
        <p:nvSpPr>
          <p:cNvPr id="8" name="TextBox 8"/>
          <p:cNvSpPr txBox="1"/>
          <p:nvPr/>
        </p:nvSpPr>
        <p:spPr>
          <a:xfrm>
            <a:off x="499701" y="1662263"/>
            <a:ext cx="8522379" cy="104584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We support people through a mentoring approach to drive behavioural change, enabling them to take control of their energy usage, to reduce and manage their bills. Our approach focuses on the customer’s needs foremost so everything we do is person-centred. We find this to be the most effective method in achieving sustainable outcomes and change, preventing the customer’s need for repeated crisis support.</a:t>
            </a:r>
          </a:p>
          <a:p>
            <a:pPr algn="l">
              <a:lnSpc>
                <a:spcPts val="1680"/>
              </a:lnSpc>
            </a:pPr>
            <a:endParaRPr lang="en-US" sz="1200">
              <a:solidFill>
                <a:srgbClr val="001625"/>
              </a:solidFill>
              <a:latin typeface="Strawford 2"/>
              <a:ea typeface="Strawford 2"/>
              <a:cs typeface="Strawford 2"/>
              <a:sym typeface="Strawford 2"/>
            </a:endParaRPr>
          </a:p>
        </p:txBody>
      </p:sp>
      <p:sp>
        <p:nvSpPr>
          <p:cNvPr id="9" name="TextBox 9"/>
          <p:cNvSpPr txBox="1"/>
          <p:nvPr/>
        </p:nvSpPr>
        <p:spPr>
          <a:xfrm>
            <a:off x="1071884" y="3885071"/>
            <a:ext cx="7899933" cy="24066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Call freephone 0800 092 9002 - Lines open Monday to Friday 9pm to 5pm</a:t>
            </a:r>
          </a:p>
        </p:txBody>
      </p:sp>
      <p:sp>
        <p:nvSpPr>
          <p:cNvPr id="10" name="TextBox 10"/>
          <p:cNvSpPr txBox="1"/>
          <p:nvPr/>
        </p:nvSpPr>
        <p:spPr>
          <a:xfrm>
            <a:off x="499701" y="2679532"/>
            <a:ext cx="8522379" cy="83629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Customers come to us at the point of need with the challenges they are experiencing. Our mentors work by building rapport and understanding to determine what other support customers might need throughout their journey with us. Key to our success is the trust our mentors secure with customers and the independent nature of our advice and support.</a:t>
            </a:r>
          </a:p>
          <a:p>
            <a:pPr algn="l">
              <a:lnSpc>
                <a:spcPts val="1680"/>
              </a:lnSpc>
            </a:pPr>
            <a:endParaRPr lang="en-US" sz="1200">
              <a:solidFill>
                <a:srgbClr val="001625"/>
              </a:solidFill>
              <a:latin typeface="Strawford 2"/>
              <a:ea typeface="Strawford 2"/>
              <a:cs typeface="Strawford 2"/>
              <a:sym typeface="Strawford 2"/>
            </a:endParaRPr>
          </a:p>
        </p:txBody>
      </p:sp>
      <p:sp>
        <p:nvSpPr>
          <p:cNvPr id="11" name="TextBox 11"/>
          <p:cNvSpPr txBox="1"/>
          <p:nvPr/>
        </p:nvSpPr>
        <p:spPr>
          <a:xfrm>
            <a:off x="499701" y="6786320"/>
            <a:ext cx="961473" cy="155315"/>
          </a:xfrm>
          <a:prstGeom prst="rect">
            <a:avLst/>
          </a:prstGeom>
        </p:spPr>
        <p:txBody>
          <a:bodyPr lIns="0" tIns="0" rIns="0" bIns="0" rtlCol="0" anchor="t">
            <a:spAutoFit/>
          </a:bodyPr>
          <a:lstStyle/>
          <a:p>
            <a:pPr algn="ctr">
              <a:lnSpc>
                <a:spcPts val="1232"/>
              </a:lnSpc>
            </a:pPr>
            <a:r>
              <a:rPr lang="en-US" sz="880">
                <a:solidFill>
                  <a:srgbClr val="D9D9D9"/>
                </a:solidFill>
                <a:latin typeface="Strawford 1"/>
                <a:ea typeface="Strawford 1"/>
                <a:cs typeface="Strawford 1"/>
                <a:sym typeface="Strawford 1"/>
              </a:rPr>
              <a:t>HEAT partner pack</a:t>
            </a:r>
          </a:p>
        </p:txBody>
      </p:sp>
      <p:sp>
        <p:nvSpPr>
          <p:cNvPr id="12" name="TextBox 12"/>
          <p:cNvSpPr txBox="1"/>
          <p:nvPr/>
        </p:nvSpPr>
        <p:spPr>
          <a:xfrm>
            <a:off x="1071884" y="4510125"/>
            <a:ext cx="7899933" cy="24066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Email us at HEAT@thewisegroup.co.uk</a:t>
            </a:r>
          </a:p>
        </p:txBody>
      </p:sp>
      <p:grpSp>
        <p:nvGrpSpPr>
          <p:cNvPr id="13" name="Group 13"/>
          <p:cNvGrpSpPr/>
          <p:nvPr/>
        </p:nvGrpSpPr>
        <p:grpSpPr>
          <a:xfrm>
            <a:off x="548926" y="4931482"/>
            <a:ext cx="381007" cy="423624"/>
            <a:chOff x="0" y="0"/>
            <a:chExt cx="508010" cy="564832"/>
          </a:xfrm>
        </p:grpSpPr>
        <p:sp>
          <p:nvSpPr>
            <p:cNvPr id="14" name="Freeform 14"/>
            <p:cNvSpPr/>
            <p:nvPr/>
          </p:nvSpPr>
          <p:spPr>
            <a:xfrm>
              <a:off x="0" y="210747"/>
              <a:ext cx="354085" cy="354085"/>
            </a:xfrm>
            <a:custGeom>
              <a:avLst/>
              <a:gdLst/>
              <a:ahLst/>
              <a:cxnLst/>
              <a:rect l="l" t="t" r="r" b="b"/>
              <a:pathLst>
                <a:path w="354085" h="354085">
                  <a:moveTo>
                    <a:pt x="0" y="0"/>
                  </a:moveTo>
                  <a:lnTo>
                    <a:pt x="354085" y="0"/>
                  </a:lnTo>
                  <a:lnTo>
                    <a:pt x="354085" y="354085"/>
                  </a:lnTo>
                  <a:lnTo>
                    <a:pt x="0" y="3540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5" name="Freeform 15"/>
            <p:cNvSpPr/>
            <p:nvPr/>
          </p:nvSpPr>
          <p:spPr>
            <a:xfrm>
              <a:off x="354085" y="104671"/>
              <a:ext cx="153925" cy="212151"/>
            </a:xfrm>
            <a:custGeom>
              <a:avLst/>
              <a:gdLst/>
              <a:ahLst/>
              <a:cxnLst/>
              <a:rect l="l" t="t" r="r" b="b"/>
              <a:pathLst>
                <a:path w="153925" h="212151">
                  <a:moveTo>
                    <a:pt x="0" y="0"/>
                  </a:moveTo>
                  <a:lnTo>
                    <a:pt x="153925" y="0"/>
                  </a:lnTo>
                  <a:lnTo>
                    <a:pt x="153925" y="212151"/>
                  </a:lnTo>
                  <a:lnTo>
                    <a:pt x="0" y="212151"/>
                  </a:lnTo>
                  <a:lnTo>
                    <a:pt x="0" y="0"/>
                  </a:lnTo>
                  <a:close/>
                </a:path>
              </a:pathLst>
            </a:custGeom>
            <a:blipFill>
              <a:blip r:embed="rId6"/>
              <a:stretch>
                <a:fillRect l="-270465" t="-49033" b="-119756"/>
              </a:stretch>
            </a:blipFill>
          </p:spPr>
          <p:txBody>
            <a:bodyPr/>
            <a:lstStyle/>
            <a:p>
              <a:endParaRPr lang="en-GB"/>
            </a:p>
          </p:txBody>
        </p:sp>
        <p:sp>
          <p:nvSpPr>
            <p:cNvPr id="16" name="Freeform 16"/>
            <p:cNvSpPr/>
            <p:nvPr/>
          </p:nvSpPr>
          <p:spPr>
            <a:xfrm rot="-3136930">
              <a:off x="227538" y="41804"/>
              <a:ext cx="167403" cy="125735"/>
            </a:xfrm>
            <a:custGeom>
              <a:avLst/>
              <a:gdLst/>
              <a:ahLst/>
              <a:cxnLst/>
              <a:rect l="l" t="t" r="r" b="b"/>
              <a:pathLst>
                <a:path w="167403" h="125735">
                  <a:moveTo>
                    <a:pt x="0" y="0"/>
                  </a:moveTo>
                  <a:lnTo>
                    <a:pt x="167403" y="0"/>
                  </a:lnTo>
                  <a:lnTo>
                    <a:pt x="167403" y="125735"/>
                  </a:lnTo>
                  <a:lnTo>
                    <a:pt x="0" y="125735"/>
                  </a:lnTo>
                  <a:lnTo>
                    <a:pt x="0" y="0"/>
                  </a:lnTo>
                  <a:close/>
                </a:path>
              </a:pathLst>
            </a:custGeom>
            <a:blipFill>
              <a:blip r:embed="rId6"/>
              <a:stretch>
                <a:fillRect l="-270465" t="-89978" b="-303261"/>
              </a:stretch>
            </a:blipFill>
          </p:spPr>
          <p:txBody>
            <a:bodyPr/>
            <a:lstStyle/>
            <a:p>
              <a:endParaRPr lang="en-GB"/>
            </a:p>
          </p:txBody>
        </p:sp>
      </p:grpSp>
      <p:sp>
        <p:nvSpPr>
          <p:cNvPr id="17" name="TextBox 17"/>
          <p:cNvSpPr txBox="1"/>
          <p:nvPr/>
        </p:nvSpPr>
        <p:spPr>
          <a:xfrm>
            <a:off x="1071884" y="5071035"/>
            <a:ext cx="7899933" cy="24066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Visit us </a:t>
            </a:r>
            <a:r>
              <a:rPr lang="en-US" sz="1400" u="sng">
                <a:solidFill>
                  <a:srgbClr val="E84F21"/>
                </a:solidFill>
                <a:latin typeface="Strawford 1"/>
                <a:ea typeface="Strawford 1"/>
                <a:cs typeface="Strawford 1"/>
                <a:sym typeface="Strawford 1"/>
                <a:hlinkClick r:id="rId9" tooltip="https://www.thewisegroup.co.uk/energy-advice/home-energy-advice/"/>
              </a:rPr>
              <a:t>online</a:t>
            </a:r>
            <a:r>
              <a:rPr lang="en-US" sz="1400">
                <a:solidFill>
                  <a:srgbClr val="E84F21"/>
                </a:solidFill>
                <a:latin typeface="Strawford 1"/>
                <a:ea typeface="Strawford 1"/>
                <a:cs typeface="Strawford 1"/>
                <a:sym typeface="Strawford 1"/>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FD0"/>
        </a:solidFill>
        <a:effectLst/>
      </p:bgPr>
    </p:bg>
    <p:spTree>
      <p:nvGrpSpPr>
        <p:cNvPr id="1" name=""/>
        <p:cNvGrpSpPr/>
        <p:nvPr/>
      </p:nvGrpSpPr>
      <p:grpSpPr>
        <a:xfrm>
          <a:off x="0" y="0"/>
          <a:ext cx="0" cy="0"/>
          <a:chOff x="0" y="0"/>
          <a:chExt cx="0" cy="0"/>
        </a:xfrm>
      </p:grpSpPr>
      <p:sp>
        <p:nvSpPr>
          <p:cNvPr id="2" name="Freeform 2"/>
          <p:cNvSpPr/>
          <p:nvPr/>
        </p:nvSpPr>
        <p:spPr>
          <a:xfrm>
            <a:off x="-366215" y="-1708923"/>
            <a:ext cx="10733047" cy="10733047"/>
          </a:xfrm>
          <a:custGeom>
            <a:avLst/>
            <a:gdLst/>
            <a:ahLst/>
            <a:cxnLst/>
            <a:rect l="l" t="t" r="r" b="b"/>
            <a:pathLst>
              <a:path w="10733047" h="10733047">
                <a:moveTo>
                  <a:pt x="0" y="0"/>
                </a:moveTo>
                <a:lnTo>
                  <a:pt x="10733047" y="0"/>
                </a:lnTo>
                <a:lnTo>
                  <a:pt x="10733047" y="10733046"/>
                </a:lnTo>
                <a:lnTo>
                  <a:pt x="0" y="10733046"/>
                </a:lnTo>
                <a:lnTo>
                  <a:pt x="0" y="0"/>
                </a:lnTo>
                <a:close/>
              </a:path>
            </a:pathLst>
          </a:custGeom>
          <a:blipFill>
            <a:blip r:embed="rId2">
              <a:alphaModFix amt="2000"/>
            </a:blip>
            <a:stretch>
              <a:fillRect/>
            </a:stretch>
          </a:blipFill>
        </p:spPr>
        <p:txBody>
          <a:bodyPr/>
          <a:lstStyle/>
          <a:p>
            <a:endParaRPr lang="en-GB"/>
          </a:p>
        </p:txBody>
      </p:sp>
      <p:sp>
        <p:nvSpPr>
          <p:cNvPr id="3" name="Freeform 3"/>
          <p:cNvSpPr/>
          <p:nvPr/>
        </p:nvSpPr>
        <p:spPr>
          <a:xfrm>
            <a:off x="-969535" y="5854111"/>
            <a:ext cx="11495544" cy="2758931"/>
          </a:xfrm>
          <a:custGeom>
            <a:avLst/>
            <a:gdLst/>
            <a:ahLst/>
            <a:cxnLst/>
            <a:rect l="l" t="t" r="r" b="b"/>
            <a:pathLst>
              <a:path w="11495544" h="2758931">
                <a:moveTo>
                  <a:pt x="0" y="0"/>
                </a:moveTo>
                <a:lnTo>
                  <a:pt x="11495545" y="0"/>
                </a:lnTo>
                <a:lnTo>
                  <a:pt x="11495545" y="2758931"/>
                </a:lnTo>
                <a:lnTo>
                  <a:pt x="0" y="2758931"/>
                </a:lnTo>
                <a:lnTo>
                  <a:pt x="0" y="0"/>
                </a:lnTo>
                <a:close/>
              </a:path>
            </a:pathLst>
          </a:custGeom>
          <a:blipFill>
            <a:blip r:embed="rId3"/>
            <a:stretch>
              <a:fillRect/>
            </a:stretch>
          </a:blipFill>
        </p:spPr>
        <p:txBody>
          <a:bodyPr/>
          <a:lstStyle/>
          <a:p>
            <a:endParaRPr lang="en-GB"/>
          </a:p>
        </p:txBody>
      </p:sp>
      <p:sp>
        <p:nvSpPr>
          <p:cNvPr id="4" name="Freeform 4"/>
          <p:cNvSpPr/>
          <p:nvPr/>
        </p:nvSpPr>
        <p:spPr>
          <a:xfrm>
            <a:off x="7748984" y="731520"/>
            <a:ext cx="1273096" cy="367783"/>
          </a:xfrm>
          <a:custGeom>
            <a:avLst/>
            <a:gdLst/>
            <a:ahLst/>
            <a:cxnLst/>
            <a:rect l="l" t="t" r="r" b="b"/>
            <a:pathLst>
              <a:path w="1273096" h="367783">
                <a:moveTo>
                  <a:pt x="0" y="0"/>
                </a:moveTo>
                <a:lnTo>
                  <a:pt x="1273096" y="0"/>
                </a:lnTo>
                <a:lnTo>
                  <a:pt x="1273096" y="367783"/>
                </a:lnTo>
                <a:lnTo>
                  <a:pt x="0" y="367783"/>
                </a:lnTo>
                <a:lnTo>
                  <a:pt x="0" y="0"/>
                </a:lnTo>
                <a:close/>
              </a:path>
            </a:pathLst>
          </a:custGeom>
          <a:blipFill>
            <a:blip r:embed="rId4"/>
            <a:stretch>
              <a:fillRect/>
            </a:stretch>
          </a:blipFill>
        </p:spPr>
        <p:txBody>
          <a:bodyPr/>
          <a:lstStyle/>
          <a:p>
            <a:endParaRPr lang="en-GB"/>
          </a:p>
        </p:txBody>
      </p:sp>
      <p:sp>
        <p:nvSpPr>
          <p:cNvPr id="5" name="Freeform 5"/>
          <p:cNvSpPr/>
          <p:nvPr/>
        </p:nvSpPr>
        <p:spPr>
          <a:xfrm>
            <a:off x="6672279" y="2773100"/>
            <a:ext cx="2349801" cy="3336788"/>
          </a:xfrm>
          <a:custGeom>
            <a:avLst/>
            <a:gdLst/>
            <a:ahLst/>
            <a:cxnLst/>
            <a:rect l="l" t="t" r="r" b="b"/>
            <a:pathLst>
              <a:path w="2349801" h="3336788">
                <a:moveTo>
                  <a:pt x="0" y="0"/>
                </a:moveTo>
                <a:lnTo>
                  <a:pt x="2349801" y="0"/>
                </a:lnTo>
                <a:lnTo>
                  <a:pt x="2349801" y="3336788"/>
                </a:lnTo>
                <a:lnTo>
                  <a:pt x="0" y="3336788"/>
                </a:lnTo>
                <a:lnTo>
                  <a:pt x="0" y="0"/>
                </a:lnTo>
                <a:close/>
              </a:path>
            </a:pathLst>
          </a:custGeom>
          <a:blipFill>
            <a:blip r:embed="rId5"/>
            <a:stretch>
              <a:fillRect/>
            </a:stretch>
          </a:blipFill>
        </p:spPr>
        <p:txBody>
          <a:bodyPr/>
          <a:lstStyle/>
          <a:p>
            <a:endParaRPr lang="en-GB"/>
          </a:p>
        </p:txBody>
      </p:sp>
      <p:sp>
        <p:nvSpPr>
          <p:cNvPr id="6" name="TextBox 6"/>
          <p:cNvSpPr txBox="1"/>
          <p:nvPr/>
        </p:nvSpPr>
        <p:spPr>
          <a:xfrm>
            <a:off x="499701" y="626170"/>
            <a:ext cx="4638473" cy="521334"/>
          </a:xfrm>
          <a:prstGeom prst="rect">
            <a:avLst/>
          </a:prstGeom>
        </p:spPr>
        <p:txBody>
          <a:bodyPr lIns="0" tIns="0" rIns="0" bIns="0" rtlCol="0" anchor="t">
            <a:spAutoFit/>
          </a:bodyPr>
          <a:lstStyle/>
          <a:p>
            <a:pPr algn="l">
              <a:lnSpc>
                <a:spcPts val="4340"/>
              </a:lnSpc>
            </a:pPr>
            <a:r>
              <a:rPr lang="en-US" sz="3100">
                <a:solidFill>
                  <a:srgbClr val="E84F21"/>
                </a:solidFill>
                <a:latin typeface="Staatliches"/>
                <a:ea typeface="Staatliches"/>
                <a:cs typeface="Staatliches"/>
                <a:sym typeface="Staatliches"/>
              </a:rPr>
              <a:t>Promotional material</a:t>
            </a:r>
          </a:p>
        </p:txBody>
      </p:sp>
      <p:sp>
        <p:nvSpPr>
          <p:cNvPr id="7" name="TextBox 7"/>
          <p:cNvSpPr txBox="1"/>
          <p:nvPr/>
        </p:nvSpPr>
        <p:spPr>
          <a:xfrm>
            <a:off x="499701" y="1662263"/>
            <a:ext cx="8522379" cy="62674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The HEAT service is here to support households impacted by fuel poverty. We are setup to provide remote services and advice via telephone, as well as a home visit service for the most vulnerable. </a:t>
            </a:r>
          </a:p>
          <a:p>
            <a:pPr algn="l">
              <a:lnSpc>
                <a:spcPts val="1680"/>
              </a:lnSpc>
            </a:pPr>
            <a:endParaRPr lang="en-US" sz="1200">
              <a:solidFill>
                <a:srgbClr val="001625"/>
              </a:solidFill>
              <a:latin typeface="Strawford 2"/>
              <a:ea typeface="Strawford 2"/>
              <a:cs typeface="Strawford 2"/>
              <a:sym typeface="Strawford 2"/>
            </a:endParaRPr>
          </a:p>
        </p:txBody>
      </p:sp>
      <p:sp>
        <p:nvSpPr>
          <p:cNvPr id="8" name="TextBox 8"/>
          <p:cNvSpPr txBox="1"/>
          <p:nvPr/>
        </p:nvSpPr>
        <p:spPr>
          <a:xfrm>
            <a:off x="499701" y="3041987"/>
            <a:ext cx="8522379" cy="273684"/>
          </a:xfrm>
          <a:prstGeom prst="rect">
            <a:avLst/>
          </a:prstGeom>
        </p:spPr>
        <p:txBody>
          <a:bodyPr lIns="0" tIns="0" rIns="0" bIns="0" rtlCol="0" anchor="t">
            <a:spAutoFit/>
          </a:bodyPr>
          <a:lstStyle/>
          <a:p>
            <a:pPr algn="l">
              <a:lnSpc>
                <a:spcPts val="2240"/>
              </a:lnSpc>
            </a:pPr>
            <a:r>
              <a:rPr lang="en-US" sz="1600">
                <a:solidFill>
                  <a:srgbClr val="E84F21"/>
                </a:solidFill>
                <a:latin typeface="Strawford 1"/>
                <a:ea typeface="Strawford 1"/>
                <a:cs typeface="Strawford 1"/>
                <a:sym typeface="Strawford 1"/>
              </a:rPr>
              <a:t>Download and print our customer flyer</a:t>
            </a:r>
            <a:r>
              <a:rPr lang="en-US" sz="1600" u="sng">
                <a:solidFill>
                  <a:srgbClr val="E84F21"/>
                </a:solidFill>
                <a:latin typeface="Strawford 1"/>
                <a:ea typeface="Strawford 1"/>
                <a:cs typeface="Strawford 1"/>
                <a:sym typeface="Strawford 1"/>
                <a:hlinkClick r:id="rId6" tooltip="https://thewisegroupco2uk-my.sharepoint.com/:b:/g/personal/liam_cutkelvin_thewisegroup_co_uk/EWHbTK7HXbtBphJpiECaPRkBwYWHbiu-U0iAcWFmQX94DA?e=9kN8ah"/>
              </a:rPr>
              <a:t> here</a:t>
            </a:r>
          </a:p>
        </p:txBody>
      </p:sp>
      <p:sp>
        <p:nvSpPr>
          <p:cNvPr id="9" name="TextBox 9"/>
          <p:cNvSpPr txBox="1"/>
          <p:nvPr/>
        </p:nvSpPr>
        <p:spPr>
          <a:xfrm>
            <a:off x="499701" y="2167785"/>
            <a:ext cx="8522379" cy="41719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We have included links to our promotional material which can be distributed to promote the HEAT service to your customers:</a:t>
            </a:r>
          </a:p>
        </p:txBody>
      </p:sp>
      <p:sp>
        <p:nvSpPr>
          <p:cNvPr id="10" name="TextBox 10"/>
          <p:cNvSpPr txBox="1"/>
          <p:nvPr/>
        </p:nvSpPr>
        <p:spPr>
          <a:xfrm>
            <a:off x="499701" y="6786320"/>
            <a:ext cx="961473" cy="155315"/>
          </a:xfrm>
          <a:prstGeom prst="rect">
            <a:avLst/>
          </a:prstGeom>
        </p:spPr>
        <p:txBody>
          <a:bodyPr lIns="0" tIns="0" rIns="0" bIns="0" rtlCol="0" anchor="t">
            <a:spAutoFit/>
          </a:bodyPr>
          <a:lstStyle/>
          <a:p>
            <a:pPr algn="ctr">
              <a:lnSpc>
                <a:spcPts val="1232"/>
              </a:lnSpc>
            </a:pPr>
            <a:r>
              <a:rPr lang="en-US" sz="880">
                <a:solidFill>
                  <a:srgbClr val="D9D9D9"/>
                </a:solidFill>
                <a:latin typeface="Strawford 1"/>
                <a:ea typeface="Strawford 1"/>
                <a:cs typeface="Strawford 1"/>
                <a:sym typeface="Strawford 1"/>
              </a:rPr>
              <a:t>HEAT partner pack</a:t>
            </a:r>
          </a:p>
        </p:txBody>
      </p:sp>
      <p:sp>
        <p:nvSpPr>
          <p:cNvPr id="11" name="TextBox 11"/>
          <p:cNvSpPr txBox="1"/>
          <p:nvPr/>
        </p:nvSpPr>
        <p:spPr>
          <a:xfrm>
            <a:off x="499701" y="3446370"/>
            <a:ext cx="8522379" cy="273684"/>
          </a:xfrm>
          <a:prstGeom prst="rect">
            <a:avLst/>
          </a:prstGeom>
        </p:spPr>
        <p:txBody>
          <a:bodyPr lIns="0" tIns="0" rIns="0" bIns="0" rtlCol="0" anchor="t">
            <a:spAutoFit/>
          </a:bodyPr>
          <a:lstStyle/>
          <a:p>
            <a:pPr algn="l">
              <a:lnSpc>
                <a:spcPts val="2240"/>
              </a:lnSpc>
            </a:pPr>
            <a:r>
              <a:rPr lang="en-US" sz="1600">
                <a:solidFill>
                  <a:srgbClr val="E84F21"/>
                </a:solidFill>
                <a:latin typeface="Strawford 1"/>
                <a:ea typeface="Strawford 1"/>
                <a:cs typeface="Strawford 1"/>
                <a:sym typeface="Strawford 1"/>
              </a:rPr>
              <a:t>Download and print our customer energy tips leaflet </a:t>
            </a:r>
            <a:r>
              <a:rPr lang="en-US" sz="1600" u="sng">
                <a:solidFill>
                  <a:srgbClr val="E84F21"/>
                </a:solidFill>
                <a:latin typeface="Strawford 1"/>
                <a:ea typeface="Strawford 1"/>
                <a:cs typeface="Strawford 1"/>
                <a:sym typeface="Strawford 1"/>
                <a:hlinkClick r:id="rId7" tooltip="https://thewisegroupco2uk-my.sharepoint.com/:b:/g/personal/liam_cutkelvin_thewisegroup_co_uk/EQHrsTdOU2tNnFG0w-J2so8B0O7pATJ7xBeA7ZlmCP8ZpQ?e=vLhf4A"/>
              </a:rPr>
              <a:t>here</a:t>
            </a:r>
          </a:p>
        </p:txBody>
      </p:sp>
      <p:sp>
        <p:nvSpPr>
          <p:cNvPr id="12" name="TextBox 12"/>
          <p:cNvSpPr txBox="1"/>
          <p:nvPr/>
        </p:nvSpPr>
        <p:spPr>
          <a:xfrm>
            <a:off x="499701" y="3850753"/>
            <a:ext cx="8522379" cy="273684"/>
          </a:xfrm>
          <a:prstGeom prst="rect">
            <a:avLst/>
          </a:prstGeom>
        </p:spPr>
        <p:txBody>
          <a:bodyPr lIns="0" tIns="0" rIns="0" bIns="0" rtlCol="0" anchor="t">
            <a:spAutoFit/>
          </a:bodyPr>
          <a:lstStyle/>
          <a:p>
            <a:pPr algn="l">
              <a:lnSpc>
                <a:spcPts val="2240"/>
              </a:lnSpc>
            </a:pPr>
            <a:r>
              <a:rPr lang="en-US" sz="1600">
                <a:solidFill>
                  <a:srgbClr val="E84F21"/>
                </a:solidFill>
                <a:latin typeface="Strawford 1"/>
                <a:ea typeface="Strawford 1"/>
                <a:cs typeface="Strawford 1"/>
                <a:sym typeface="Strawford 1"/>
              </a:rPr>
              <a:t>Download and print our partner leaflet </a:t>
            </a:r>
            <a:r>
              <a:rPr lang="en-US" sz="1600" u="sng">
                <a:solidFill>
                  <a:srgbClr val="E84F21"/>
                </a:solidFill>
                <a:latin typeface="Strawford 1"/>
                <a:ea typeface="Strawford 1"/>
                <a:cs typeface="Strawford 1"/>
                <a:sym typeface="Strawford 1"/>
                <a:hlinkClick r:id="rId8" tooltip="https://thewisegroupco2uk-my.sharepoint.com/:b:/g/personal/liam_cutkelvin_thewisegroup_co_uk/EWMgydqljtdHmDiY3rLVIf4BolgZm2F8-2VSBocgV_S2-A?e=9rlgkn"/>
              </a:rPr>
              <a:t>here</a:t>
            </a:r>
          </a:p>
        </p:txBody>
      </p:sp>
      <p:sp>
        <p:nvSpPr>
          <p:cNvPr id="13" name="TextBox 13"/>
          <p:cNvSpPr txBox="1"/>
          <p:nvPr/>
        </p:nvSpPr>
        <p:spPr>
          <a:xfrm>
            <a:off x="517048" y="2752119"/>
            <a:ext cx="8522379" cy="240664"/>
          </a:xfrm>
          <a:prstGeom prst="rect">
            <a:avLst/>
          </a:prstGeom>
        </p:spPr>
        <p:txBody>
          <a:bodyPr lIns="0" tIns="0" rIns="0" bIns="0" rtlCol="0" anchor="t">
            <a:spAutoFit/>
          </a:bodyPr>
          <a:lstStyle/>
          <a:p>
            <a:pPr algn="l">
              <a:lnSpc>
                <a:spcPts val="1960"/>
              </a:lnSpc>
            </a:pPr>
            <a:r>
              <a:rPr lang="en-US" sz="1400" u="sng">
                <a:solidFill>
                  <a:srgbClr val="001625"/>
                </a:solidFill>
                <a:latin typeface="Strawford 1"/>
                <a:ea typeface="Strawford 1"/>
                <a:cs typeface="Strawford 1"/>
                <a:sym typeface="Strawford 1"/>
              </a:rPr>
              <a:t>Leaflets</a:t>
            </a:r>
          </a:p>
        </p:txBody>
      </p:sp>
      <p:sp>
        <p:nvSpPr>
          <p:cNvPr id="14" name="TextBox 14"/>
          <p:cNvSpPr txBox="1"/>
          <p:nvPr/>
        </p:nvSpPr>
        <p:spPr>
          <a:xfrm>
            <a:off x="517048" y="4412919"/>
            <a:ext cx="8522379" cy="240664"/>
          </a:xfrm>
          <a:prstGeom prst="rect">
            <a:avLst/>
          </a:prstGeom>
        </p:spPr>
        <p:txBody>
          <a:bodyPr lIns="0" tIns="0" rIns="0" bIns="0" rtlCol="0" anchor="t">
            <a:spAutoFit/>
          </a:bodyPr>
          <a:lstStyle/>
          <a:p>
            <a:pPr algn="l">
              <a:lnSpc>
                <a:spcPts val="1960"/>
              </a:lnSpc>
            </a:pPr>
            <a:r>
              <a:rPr lang="en-US" sz="1400" u="sng">
                <a:solidFill>
                  <a:srgbClr val="001625"/>
                </a:solidFill>
                <a:latin typeface="Strawford 1"/>
                <a:ea typeface="Strawford 1"/>
                <a:cs typeface="Strawford 1"/>
                <a:sym typeface="Strawford 1"/>
              </a:rPr>
              <a:t>Posters</a:t>
            </a:r>
          </a:p>
        </p:txBody>
      </p:sp>
      <p:sp>
        <p:nvSpPr>
          <p:cNvPr id="15" name="TextBox 15"/>
          <p:cNvSpPr txBox="1"/>
          <p:nvPr/>
        </p:nvSpPr>
        <p:spPr>
          <a:xfrm>
            <a:off x="517048" y="4701208"/>
            <a:ext cx="8522379" cy="273684"/>
          </a:xfrm>
          <a:prstGeom prst="rect">
            <a:avLst/>
          </a:prstGeom>
        </p:spPr>
        <p:txBody>
          <a:bodyPr lIns="0" tIns="0" rIns="0" bIns="0" rtlCol="0" anchor="t">
            <a:spAutoFit/>
          </a:bodyPr>
          <a:lstStyle/>
          <a:p>
            <a:pPr algn="l">
              <a:lnSpc>
                <a:spcPts val="2240"/>
              </a:lnSpc>
            </a:pPr>
            <a:r>
              <a:rPr lang="en-US" sz="1600">
                <a:solidFill>
                  <a:srgbClr val="E84F21"/>
                </a:solidFill>
                <a:latin typeface="Strawford 1"/>
                <a:ea typeface="Strawford 1"/>
                <a:cs typeface="Strawford 1"/>
                <a:sym typeface="Strawford 1"/>
              </a:rPr>
              <a:t>Download and print our customer poster</a:t>
            </a:r>
            <a:r>
              <a:rPr lang="en-US" sz="1600" u="sng">
                <a:solidFill>
                  <a:srgbClr val="E84F21"/>
                </a:solidFill>
                <a:latin typeface="Strawford 1"/>
                <a:ea typeface="Strawford 1"/>
                <a:cs typeface="Strawford 1"/>
                <a:sym typeface="Strawford 1"/>
                <a:hlinkClick r:id="rId6" tooltip="https://thewisegroupco2uk-my.sharepoint.com/:b:/g/personal/liam_cutkelvin_thewisegroup_co_uk/EWHbTK7HXbtBphJpiECaPRkBwYWHbiu-U0iAcWFmQX94DA?e=9kN8ah"/>
              </a:rPr>
              <a:t> </a:t>
            </a:r>
            <a:r>
              <a:rPr lang="en-US" sz="1600" u="sng">
                <a:solidFill>
                  <a:srgbClr val="E84F21"/>
                </a:solidFill>
                <a:latin typeface="Strawford 1"/>
                <a:ea typeface="Strawford 1"/>
                <a:cs typeface="Strawford 1"/>
                <a:sym typeface="Strawford 1"/>
                <a:hlinkClick r:id="rId9" tooltip="https://thewisegroupco2uk-my.sharepoint.com/:b:/g/personal/liam_cutkelvin_thewisegroup_co_uk/EWUoBRmwTlhAmEzO6FxozK8Bm-zzwVOItvbRSApr-L14lw?e=sCTcV5"/>
              </a:rPr>
              <a:t>here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FD0"/>
        </a:solidFill>
        <a:effectLst/>
      </p:bgPr>
    </p:bg>
    <p:spTree>
      <p:nvGrpSpPr>
        <p:cNvPr id="1" name=""/>
        <p:cNvGrpSpPr/>
        <p:nvPr/>
      </p:nvGrpSpPr>
      <p:grpSpPr>
        <a:xfrm>
          <a:off x="0" y="0"/>
          <a:ext cx="0" cy="0"/>
          <a:chOff x="0" y="0"/>
          <a:chExt cx="0" cy="0"/>
        </a:xfrm>
      </p:grpSpPr>
      <p:sp>
        <p:nvSpPr>
          <p:cNvPr id="2" name="Freeform 2"/>
          <p:cNvSpPr/>
          <p:nvPr/>
        </p:nvSpPr>
        <p:spPr>
          <a:xfrm>
            <a:off x="-366215" y="-1708923"/>
            <a:ext cx="10733047" cy="10733047"/>
          </a:xfrm>
          <a:custGeom>
            <a:avLst/>
            <a:gdLst/>
            <a:ahLst/>
            <a:cxnLst/>
            <a:rect l="l" t="t" r="r" b="b"/>
            <a:pathLst>
              <a:path w="10733047" h="10733047">
                <a:moveTo>
                  <a:pt x="0" y="0"/>
                </a:moveTo>
                <a:lnTo>
                  <a:pt x="10733047" y="0"/>
                </a:lnTo>
                <a:lnTo>
                  <a:pt x="10733047" y="10733046"/>
                </a:lnTo>
                <a:lnTo>
                  <a:pt x="0" y="10733046"/>
                </a:lnTo>
                <a:lnTo>
                  <a:pt x="0" y="0"/>
                </a:lnTo>
                <a:close/>
              </a:path>
            </a:pathLst>
          </a:custGeom>
          <a:blipFill>
            <a:blip r:embed="rId2">
              <a:alphaModFix amt="2000"/>
            </a:blip>
            <a:stretch>
              <a:fillRect/>
            </a:stretch>
          </a:blipFill>
        </p:spPr>
        <p:txBody>
          <a:bodyPr/>
          <a:lstStyle/>
          <a:p>
            <a:endParaRPr lang="en-GB"/>
          </a:p>
        </p:txBody>
      </p:sp>
      <p:sp>
        <p:nvSpPr>
          <p:cNvPr id="3" name="Freeform 3"/>
          <p:cNvSpPr/>
          <p:nvPr/>
        </p:nvSpPr>
        <p:spPr>
          <a:xfrm>
            <a:off x="-969535" y="5854111"/>
            <a:ext cx="11495544" cy="2758931"/>
          </a:xfrm>
          <a:custGeom>
            <a:avLst/>
            <a:gdLst/>
            <a:ahLst/>
            <a:cxnLst/>
            <a:rect l="l" t="t" r="r" b="b"/>
            <a:pathLst>
              <a:path w="11495544" h="2758931">
                <a:moveTo>
                  <a:pt x="0" y="0"/>
                </a:moveTo>
                <a:lnTo>
                  <a:pt x="11495545" y="0"/>
                </a:lnTo>
                <a:lnTo>
                  <a:pt x="11495545" y="2758931"/>
                </a:lnTo>
                <a:lnTo>
                  <a:pt x="0" y="2758931"/>
                </a:lnTo>
                <a:lnTo>
                  <a:pt x="0" y="0"/>
                </a:lnTo>
                <a:close/>
              </a:path>
            </a:pathLst>
          </a:custGeom>
          <a:blipFill>
            <a:blip r:embed="rId3"/>
            <a:stretch>
              <a:fillRect/>
            </a:stretch>
          </a:blipFill>
        </p:spPr>
        <p:txBody>
          <a:bodyPr/>
          <a:lstStyle/>
          <a:p>
            <a:endParaRPr lang="en-GB"/>
          </a:p>
        </p:txBody>
      </p:sp>
      <p:sp>
        <p:nvSpPr>
          <p:cNvPr id="4" name="Freeform 4"/>
          <p:cNvSpPr/>
          <p:nvPr/>
        </p:nvSpPr>
        <p:spPr>
          <a:xfrm>
            <a:off x="7748984" y="731520"/>
            <a:ext cx="1273096" cy="367783"/>
          </a:xfrm>
          <a:custGeom>
            <a:avLst/>
            <a:gdLst/>
            <a:ahLst/>
            <a:cxnLst/>
            <a:rect l="l" t="t" r="r" b="b"/>
            <a:pathLst>
              <a:path w="1273096" h="367783">
                <a:moveTo>
                  <a:pt x="0" y="0"/>
                </a:moveTo>
                <a:lnTo>
                  <a:pt x="1273096" y="0"/>
                </a:lnTo>
                <a:lnTo>
                  <a:pt x="1273096" y="367783"/>
                </a:lnTo>
                <a:lnTo>
                  <a:pt x="0" y="367783"/>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499701" y="626170"/>
            <a:ext cx="4638473" cy="521334"/>
          </a:xfrm>
          <a:prstGeom prst="rect">
            <a:avLst/>
          </a:prstGeom>
        </p:spPr>
        <p:txBody>
          <a:bodyPr lIns="0" tIns="0" rIns="0" bIns="0" rtlCol="0" anchor="t">
            <a:spAutoFit/>
          </a:bodyPr>
          <a:lstStyle/>
          <a:p>
            <a:pPr algn="l">
              <a:lnSpc>
                <a:spcPts val="4340"/>
              </a:lnSpc>
            </a:pPr>
            <a:r>
              <a:rPr lang="en-US" sz="3100">
                <a:solidFill>
                  <a:srgbClr val="E84F21"/>
                </a:solidFill>
                <a:latin typeface="Staatliches"/>
                <a:ea typeface="Staatliches"/>
                <a:cs typeface="Staatliches"/>
                <a:sym typeface="Staatliches"/>
              </a:rPr>
              <a:t>SOCIAL MEDIA </a:t>
            </a:r>
          </a:p>
        </p:txBody>
      </p:sp>
      <p:sp>
        <p:nvSpPr>
          <p:cNvPr id="8" name="TextBox 8"/>
          <p:cNvSpPr txBox="1"/>
          <p:nvPr/>
        </p:nvSpPr>
        <p:spPr>
          <a:xfrm>
            <a:off x="499701" y="1513433"/>
            <a:ext cx="5899249" cy="836293"/>
          </a:xfrm>
          <a:prstGeom prst="rect">
            <a:avLst/>
          </a:prstGeom>
        </p:spPr>
        <p:txBody>
          <a:bodyPr lIns="0" tIns="0" rIns="0" bIns="0" rtlCol="0" anchor="t">
            <a:spAutoFit/>
          </a:bodyPr>
          <a:lstStyle/>
          <a:p>
            <a:pPr algn="l">
              <a:lnSpc>
                <a:spcPts val="1680"/>
              </a:lnSpc>
            </a:pPr>
            <a:r>
              <a:rPr lang="en-US" sz="1200">
                <a:solidFill>
                  <a:srgbClr val="001625"/>
                </a:solidFill>
                <a:latin typeface="Strawford 1"/>
                <a:ea typeface="Strawford 1"/>
                <a:cs typeface="Strawford 1"/>
                <a:sym typeface="Strawford 1"/>
              </a:rPr>
              <a:t>Let's join forces and make a positive impact together! Share the content below and let everyone know about HEAT's support for energy bill challenges. Together, we can create a community that thrives on energy affordability and financial well-being.</a:t>
            </a:r>
          </a:p>
          <a:p>
            <a:pPr algn="l">
              <a:lnSpc>
                <a:spcPts val="1680"/>
              </a:lnSpc>
            </a:pPr>
            <a:endParaRPr lang="en-US" sz="1200">
              <a:solidFill>
                <a:srgbClr val="001625"/>
              </a:solidFill>
              <a:latin typeface="Strawford 1"/>
              <a:ea typeface="Strawford 1"/>
              <a:cs typeface="Strawford 1"/>
              <a:sym typeface="Strawford 1"/>
            </a:endParaRPr>
          </a:p>
        </p:txBody>
      </p:sp>
      <p:sp>
        <p:nvSpPr>
          <p:cNvPr id="9" name="TextBox 9"/>
          <p:cNvSpPr txBox="1"/>
          <p:nvPr/>
        </p:nvSpPr>
        <p:spPr>
          <a:xfrm>
            <a:off x="499701" y="3339822"/>
            <a:ext cx="5508571" cy="863698"/>
          </a:xfrm>
          <a:prstGeom prst="rect">
            <a:avLst/>
          </a:prstGeom>
        </p:spPr>
        <p:txBody>
          <a:bodyPr lIns="0" tIns="0" rIns="0" bIns="0" rtlCol="0" anchor="t">
            <a:spAutoFit/>
          </a:bodyPr>
          <a:lstStyle/>
          <a:p>
            <a:pPr algn="l">
              <a:lnSpc>
                <a:spcPts val="1680"/>
              </a:lnSpc>
            </a:pPr>
            <a:r>
              <a:rPr lang="en-US" sz="1200" dirty="0">
                <a:solidFill>
                  <a:srgbClr val="001625"/>
                </a:solidFill>
                <a:latin typeface="Strawford 2"/>
                <a:ea typeface="Strawford 2"/>
                <a:cs typeface="Strawford 2"/>
                <a:sym typeface="Strawford 2"/>
              </a:rPr>
              <a:t>Are you struggling to pay your energy bills? </a:t>
            </a:r>
          </a:p>
          <a:p>
            <a:pPr algn="l">
              <a:lnSpc>
                <a:spcPts val="1680"/>
              </a:lnSpc>
            </a:pPr>
            <a:r>
              <a:rPr lang="en-US" sz="1200" dirty="0">
                <a:solidFill>
                  <a:srgbClr val="001625"/>
                </a:solidFill>
                <a:latin typeface="Strawford 2"/>
                <a:ea typeface="Strawford 2"/>
                <a:cs typeface="Strawford 2"/>
                <a:sym typeface="Strawford 2"/>
              </a:rPr>
              <a:t>Get free advice and support from @TheWiseGroup HEAT Energy Mentors to help you reduce your energy costs and manage your debt. Call 0800 092 9002 to learn more about how HEAT can benefit you. </a:t>
            </a:r>
          </a:p>
        </p:txBody>
      </p:sp>
      <p:sp>
        <p:nvSpPr>
          <p:cNvPr id="10" name="TextBox 10"/>
          <p:cNvSpPr txBox="1"/>
          <p:nvPr/>
        </p:nvSpPr>
        <p:spPr>
          <a:xfrm>
            <a:off x="499701" y="6786320"/>
            <a:ext cx="961473" cy="155315"/>
          </a:xfrm>
          <a:prstGeom prst="rect">
            <a:avLst/>
          </a:prstGeom>
        </p:spPr>
        <p:txBody>
          <a:bodyPr lIns="0" tIns="0" rIns="0" bIns="0" rtlCol="0" anchor="t">
            <a:spAutoFit/>
          </a:bodyPr>
          <a:lstStyle/>
          <a:p>
            <a:pPr algn="ctr">
              <a:lnSpc>
                <a:spcPts val="1232"/>
              </a:lnSpc>
            </a:pPr>
            <a:r>
              <a:rPr lang="en-US" sz="880">
                <a:solidFill>
                  <a:srgbClr val="D9D9D9"/>
                </a:solidFill>
                <a:latin typeface="Strawford 1"/>
                <a:ea typeface="Strawford 1"/>
                <a:cs typeface="Strawford 1"/>
                <a:sym typeface="Strawford 1"/>
              </a:rPr>
              <a:t>HEAT partner pack</a:t>
            </a:r>
          </a:p>
        </p:txBody>
      </p:sp>
      <p:sp>
        <p:nvSpPr>
          <p:cNvPr id="11" name="TextBox 11"/>
          <p:cNvSpPr txBox="1"/>
          <p:nvPr/>
        </p:nvSpPr>
        <p:spPr>
          <a:xfrm>
            <a:off x="7362096" y="3734156"/>
            <a:ext cx="1953191" cy="173124"/>
          </a:xfrm>
          <a:prstGeom prst="rect">
            <a:avLst/>
          </a:prstGeom>
        </p:spPr>
        <p:txBody>
          <a:bodyPr lIns="0" tIns="0" rIns="0" bIns="0" rtlCol="0" anchor="t">
            <a:spAutoFit/>
          </a:bodyPr>
          <a:lstStyle/>
          <a:p>
            <a:pPr algn="l">
              <a:lnSpc>
                <a:spcPts val="1400"/>
              </a:lnSpc>
            </a:pPr>
            <a:r>
              <a:rPr lang="en-US" sz="1000" u="sng" dirty="0">
                <a:solidFill>
                  <a:srgbClr val="E84F21"/>
                </a:solidFill>
                <a:latin typeface="Strawford 1"/>
                <a:ea typeface="Strawford 1"/>
                <a:cs typeface="Strawford 1"/>
                <a:sym typeface="Strawford 1"/>
                <a:hlinkClick r:id="rId5" tooltip="https://thewisegroupco2uk-my.sharepoint.com/:i:/g/personal/liam_cutkelvin_thewisegroup_co_uk/EZWmbF9Jfj1FmGflGwRr0WkBq1HPBbisO5G2kSKmQ5PSCQ?e=n6POw1"/>
              </a:rPr>
              <a:t>Download Facebook image</a:t>
            </a:r>
            <a:endParaRPr lang="en-US" sz="1000" u="sng" dirty="0">
              <a:solidFill>
                <a:srgbClr val="E84F21"/>
              </a:solidFill>
              <a:latin typeface="Strawford 1"/>
              <a:ea typeface="Strawford 1"/>
              <a:cs typeface="Strawford 1"/>
              <a:sym typeface="Strawford 1"/>
              <a:hlinkClick r:id="rId6" tooltip="https://thewisegroupco2uk-my.sharepoint.com/:i:/g/personal/liam_cutkelvin_thewisegroup_co_uk/EZWmbF9Jfj1FmGflGwRr0WkBq1HPBbisO5G2kSKmQ5PSCQ?e=n6POw1"/>
            </a:endParaRPr>
          </a:p>
        </p:txBody>
      </p:sp>
      <p:sp>
        <p:nvSpPr>
          <p:cNvPr id="12" name="TextBox 12"/>
          <p:cNvSpPr txBox="1"/>
          <p:nvPr/>
        </p:nvSpPr>
        <p:spPr>
          <a:xfrm>
            <a:off x="7362096" y="5623745"/>
            <a:ext cx="1618324" cy="173124"/>
          </a:xfrm>
          <a:prstGeom prst="rect">
            <a:avLst/>
          </a:prstGeom>
        </p:spPr>
        <p:txBody>
          <a:bodyPr lIns="0" tIns="0" rIns="0" bIns="0" rtlCol="0" anchor="t">
            <a:spAutoFit/>
          </a:bodyPr>
          <a:lstStyle/>
          <a:p>
            <a:pPr algn="l">
              <a:lnSpc>
                <a:spcPts val="1400"/>
              </a:lnSpc>
            </a:pPr>
            <a:r>
              <a:rPr lang="en-US" sz="1000" u="sng" dirty="0">
                <a:solidFill>
                  <a:srgbClr val="E84F21"/>
                </a:solidFill>
                <a:latin typeface="Strawford 1"/>
                <a:ea typeface="Strawford 1"/>
                <a:cs typeface="Strawford 1"/>
                <a:sym typeface="Strawford 1"/>
                <a:hlinkClick r:id="rId7" tooltip="https://thewisegroupco2uk-my.sharepoint.com/:i:/g/personal/liam_cutkelvin_thewisegroup_co_uk/EeHMp_br2BxOnYvZuhUq8zMBBOqWvc5a-f_ohI3VcMubnw?e=cbey8b"/>
              </a:rPr>
              <a:t>Download X image</a:t>
            </a:r>
            <a:endParaRPr lang="en-US" sz="1000" u="sng" dirty="0">
              <a:solidFill>
                <a:srgbClr val="E84F21"/>
              </a:solidFill>
              <a:latin typeface="Strawford 1"/>
              <a:ea typeface="Strawford 1"/>
              <a:cs typeface="Strawford 1"/>
              <a:sym typeface="Strawford 1"/>
              <a:hlinkClick r:id="rId8" tooltip="https://thewisegroupco2uk-my.sharepoint.com/:i:/g/personal/liam_cutkelvin_thewisegroup_co_uk/EeHMp_br2BxOnYvZuhUq8zMBBOqWvc5a-f_ohI3VcMubnw?e=cbey8b"/>
            </a:endParaRPr>
          </a:p>
        </p:txBody>
      </p:sp>
      <p:sp>
        <p:nvSpPr>
          <p:cNvPr id="13" name="TextBox 13"/>
          <p:cNvSpPr txBox="1"/>
          <p:nvPr/>
        </p:nvSpPr>
        <p:spPr>
          <a:xfrm>
            <a:off x="499701" y="2280745"/>
            <a:ext cx="5899249" cy="626743"/>
          </a:xfrm>
          <a:prstGeom prst="rect">
            <a:avLst/>
          </a:prstGeom>
        </p:spPr>
        <p:txBody>
          <a:bodyPr lIns="0" tIns="0" rIns="0" bIns="0" rtlCol="0" anchor="t">
            <a:spAutoFit/>
          </a:bodyPr>
          <a:lstStyle/>
          <a:p>
            <a:pPr algn="l">
              <a:lnSpc>
                <a:spcPts val="1680"/>
              </a:lnSpc>
            </a:pPr>
            <a:r>
              <a:rPr lang="en-US" sz="1200">
                <a:solidFill>
                  <a:srgbClr val="001625"/>
                </a:solidFill>
                <a:latin typeface="Strawford 1"/>
                <a:ea typeface="Strawford 1"/>
                <a:cs typeface="Strawford 1"/>
                <a:sym typeface="Strawford 1"/>
              </a:rPr>
              <a:t>Remember, tag The Wise Group on your social channels to ensure that your friends, family, and followers get access to this invaluable support. Let's make a difference, one share at a time!</a:t>
            </a:r>
          </a:p>
        </p:txBody>
      </p:sp>
      <p:sp>
        <p:nvSpPr>
          <p:cNvPr id="14" name="TextBox 14"/>
          <p:cNvSpPr txBox="1"/>
          <p:nvPr/>
        </p:nvSpPr>
        <p:spPr>
          <a:xfrm>
            <a:off x="499701" y="3080213"/>
            <a:ext cx="5899249" cy="207643"/>
          </a:xfrm>
          <a:prstGeom prst="rect">
            <a:avLst/>
          </a:prstGeom>
        </p:spPr>
        <p:txBody>
          <a:bodyPr lIns="0" tIns="0" rIns="0" bIns="0" rtlCol="0" anchor="t">
            <a:spAutoFit/>
          </a:bodyPr>
          <a:lstStyle/>
          <a:p>
            <a:pPr algn="l">
              <a:lnSpc>
                <a:spcPts val="1680"/>
              </a:lnSpc>
            </a:pPr>
            <a:r>
              <a:rPr lang="en-US" sz="1200">
                <a:solidFill>
                  <a:srgbClr val="001625"/>
                </a:solidFill>
                <a:latin typeface="Strawford 1"/>
                <a:ea typeface="Strawford 1"/>
                <a:cs typeface="Strawford 1"/>
                <a:sym typeface="Strawford 1"/>
              </a:rPr>
              <a:t>Facebook</a:t>
            </a:r>
          </a:p>
        </p:txBody>
      </p:sp>
      <p:sp>
        <p:nvSpPr>
          <p:cNvPr id="15" name="TextBox 15"/>
          <p:cNvSpPr txBox="1"/>
          <p:nvPr/>
        </p:nvSpPr>
        <p:spPr>
          <a:xfrm>
            <a:off x="499701" y="4607174"/>
            <a:ext cx="5508571" cy="1299715"/>
          </a:xfrm>
          <a:prstGeom prst="rect">
            <a:avLst/>
          </a:prstGeom>
        </p:spPr>
        <p:txBody>
          <a:bodyPr lIns="0" tIns="0" rIns="0" bIns="0" rtlCol="0" anchor="t">
            <a:spAutoFit/>
          </a:bodyPr>
          <a:lstStyle/>
          <a:p>
            <a:pPr algn="l">
              <a:lnSpc>
                <a:spcPts val="1680"/>
              </a:lnSpc>
            </a:pPr>
            <a:r>
              <a:rPr lang="en-US" sz="1200" dirty="0">
                <a:solidFill>
                  <a:srgbClr val="001625"/>
                </a:solidFill>
                <a:latin typeface="Strawford 2"/>
                <a:ea typeface="Strawford 2"/>
                <a:cs typeface="Strawford 2"/>
                <a:sym typeface="Strawford 2"/>
              </a:rPr>
              <a:t>Struggling with your energy bills? Seeking expert advice and support? </a:t>
            </a:r>
          </a:p>
          <a:p>
            <a:pPr algn="l">
              <a:lnSpc>
                <a:spcPts val="1680"/>
              </a:lnSpc>
            </a:pPr>
            <a:r>
              <a:rPr lang="en-US" sz="1200" dirty="0">
                <a:solidFill>
                  <a:srgbClr val="001625"/>
                </a:solidFill>
                <a:latin typeface="Strawford 2"/>
                <a:ea typeface="Strawford 2"/>
                <a:cs typeface="Strawford 2"/>
                <a:sym typeface="Strawford 2"/>
              </a:rPr>
              <a:t>Get free assistance from @TheWiseGroup_SE HEAT Energy Mentors to help manage your energy costs.</a:t>
            </a:r>
          </a:p>
          <a:p>
            <a:pPr algn="l">
              <a:lnSpc>
                <a:spcPts val="1680"/>
              </a:lnSpc>
            </a:pPr>
            <a:r>
              <a:rPr lang="en-US" sz="1200" dirty="0">
                <a:solidFill>
                  <a:srgbClr val="001625"/>
                </a:solidFill>
                <a:latin typeface="Strawford 2"/>
                <a:ea typeface="Strawford 2"/>
                <a:cs typeface="Strawford 2"/>
                <a:sym typeface="Strawford 2"/>
              </a:rPr>
              <a:t>Dial 0800 092 9002 to discover how HEAT can transform your situation. #EnergySavings </a:t>
            </a:r>
          </a:p>
          <a:p>
            <a:pPr algn="l">
              <a:lnSpc>
                <a:spcPts val="1680"/>
              </a:lnSpc>
            </a:pPr>
            <a:endParaRPr lang="en-US" sz="1200" dirty="0">
              <a:solidFill>
                <a:srgbClr val="001625"/>
              </a:solidFill>
              <a:latin typeface="Strawford 2"/>
              <a:ea typeface="Strawford 2"/>
              <a:cs typeface="Strawford 2"/>
              <a:sym typeface="Strawford 2"/>
            </a:endParaRPr>
          </a:p>
        </p:txBody>
      </p:sp>
      <p:sp>
        <p:nvSpPr>
          <p:cNvPr id="16" name="TextBox 16"/>
          <p:cNvSpPr txBox="1"/>
          <p:nvPr/>
        </p:nvSpPr>
        <p:spPr>
          <a:xfrm>
            <a:off x="499701" y="4347565"/>
            <a:ext cx="5899249" cy="207643"/>
          </a:xfrm>
          <a:prstGeom prst="rect">
            <a:avLst/>
          </a:prstGeom>
        </p:spPr>
        <p:txBody>
          <a:bodyPr lIns="0" tIns="0" rIns="0" bIns="0" rtlCol="0" anchor="t">
            <a:spAutoFit/>
          </a:bodyPr>
          <a:lstStyle/>
          <a:p>
            <a:pPr algn="l">
              <a:lnSpc>
                <a:spcPts val="1680"/>
              </a:lnSpc>
            </a:pPr>
            <a:r>
              <a:rPr lang="en-US" sz="1200">
                <a:solidFill>
                  <a:srgbClr val="001625"/>
                </a:solidFill>
                <a:latin typeface="Strawford 1"/>
                <a:ea typeface="Strawford 1"/>
                <a:cs typeface="Strawford 1"/>
                <a:sym typeface="Strawford 1"/>
              </a:rPr>
              <a:t>X (formerly Twitter)</a:t>
            </a:r>
          </a:p>
        </p:txBody>
      </p:sp>
      <p:pic>
        <p:nvPicPr>
          <p:cNvPr id="18" name="Picture 17" descr="A poster with text overlay&#10;&#10;Description automatically generated">
            <a:extLst>
              <a:ext uri="{FF2B5EF4-FFF2-40B4-BE49-F238E27FC236}">
                <a16:creationId xmlns:a16="http://schemas.microsoft.com/office/drawing/2014/main" id="{384449C0-BA92-7480-E3CC-B2005EFA22C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62096" y="2370158"/>
            <a:ext cx="1295400" cy="1295400"/>
          </a:xfrm>
          <a:prstGeom prst="rect">
            <a:avLst/>
          </a:prstGeom>
        </p:spPr>
      </p:pic>
      <p:pic>
        <p:nvPicPr>
          <p:cNvPr id="20" name="Picture 19" descr="A poster of a heater&#10;&#10;Description automatically generated">
            <a:extLst>
              <a:ext uri="{FF2B5EF4-FFF2-40B4-BE49-F238E27FC236}">
                <a16:creationId xmlns:a16="http://schemas.microsoft.com/office/drawing/2014/main" id="{5B6D82BF-C55E-58DB-48DC-316BDF9B643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62096" y="4450111"/>
            <a:ext cx="1828800" cy="1028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FD0"/>
        </a:solidFill>
        <a:effectLst/>
      </p:bgPr>
    </p:bg>
    <p:spTree>
      <p:nvGrpSpPr>
        <p:cNvPr id="1" name=""/>
        <p:cNvGrpSpPr/>
        <p:nvPr/>
      </p:nvGrpSpPr>
      <p:grpSpPr>
        <a:xfrm>
          <a:off x="0" y="0"/>
          <a:ext cx="0" cy="0"/>
          <a:chOff x="0" y="0"/>
          <a:chExt cx="0" cy="0"/>
        </a:xfrm>
      </p:grpSpPr>
      <p:grpSp>
        <p:nvGrpSpPr>
          <p:cNvPr id="2" name="Group 2"/>
          <p:cNvGrpSpPr/>
          <p:nvPr/>
        </p:nvGrpSpPr>
        <p:grpSpPr>
          <a:xfrm>
            <a:off x="3452871" y="4652392"/>
            <a:ext cx="1417465" cy="511389"/>
            <a:chOff x="0" y="0"/>
            <a:chExt cx="524987" cy="189403"/>
          </a:xfrm>
        </p:grpSpPr>
        <p:sp>
          <p:nvSpPr>
            <p:cNvPr id="3" name="Freeform 3"/>
            <p:cNvSpPr/>
            <p:nvPr/>
          </p:nvSpPr>
          <p:spPr>
            <a:xfrm>
              <a:off x="0" y="0"/>
              <a:ext cx="524987" cy="189403"/>
            </a:xfrm>
            <a:custGeom>
              <a:avLst/>
              <a:gdLst/>
              <a:ahLst/>
              <a:cxnLst/>
              <a:rect l="l" t="t" r="r" b="b"/>
              <a:pathLst>
                <a:path w="524987" h="189403">
                  <a:moveTo>
                    <a:pt x="0" y="0"/>
                  </a:moveTo>
                  <a:lnTo>
                    <a:pt x="524987" y="0"/>
                  </a:lnTo>
                  <a:lnTo>
                    <a:pt x="524987" y="189403"/>
                  </a:lnTo>
                  <a:lnTo>
                    <a:pt x="0" y="189403"/>
                  </a:lnTo>
                  <a:close/>
                </a:path>
              </a:pathLst>
            </a:custGeom>
            <a:solidFill>
              <a:srgbClr val="001625"/>
            </a:solidFill>
          </p:spPr>
          <p:txBody>
            <a:bodyPr/>
            <a:lstStyle/>
            <a:p>
              <a:endParaRPr lang="en-GB"/>
            </a:p>
          </p:txBody>
        </p:sp>
        <p:sp>
          <p:nvSpPr>
            <p:cNvPr id="4" name="TextBox 4"/>
            <p:cNvSpPr txBox="1"/>
            <p:nvPr/>
          </p:nvSpPr>
          <p:spPr>
            <a:xfrm>
              <a:off x="0" y="-28575"/>
              <a:ext cx="524987" cy="217978"/>
            </a:xfrm>
            <a:prstGeom prst="rect">
              <a:avLst/>
            </a:prstGeom>
          </p:spPr>
          <p:txBody>
            <a:bodyPr lIns="50800" tIns="50800" rIns="50800" bIns="50800" rtlCol="0" anchor="ctr"/>
            <a:lstStyle/>
            <a:p>
              <a:pPr algn="ctr">
                <a:lnSpc>
                  <a:spcPts val="1680"/>
                </a:lnSpc>
              </a:pPr>
              <a:endParaRPr/>
            </a:p>
          </p:txBody>
        </p:sp>
      </p:grpSp>
      <p:sp>
        <p:nvSpPr>
          <p:cNvPr id="5" name="Freeform 5"/>
          <p:cNvSpPr/>
          <p:nvPr/>
        </p:nvSpPr>
        <p:spPr>
          <a:xfrm>
            <a:off x="-366215" y="-1708923"/>
            <a:ext cx="10733047" cy="10733047"/>
          </a:xfrm>
          <a:custGeom>
            <a:avLst/>
            <a:gdLst/>
            <a:ahLst/>
            <a:cxnLst/>
            <a:rect l="l" t="t" r="r" b="b"/>
            <a:pathLst>
              <a:path w="10733047" h="10733047">
                <a:moveTo>
                  <a:pt x="0" y="0"/>
                </a:moveTo>
                <a:lnTo>
                  <a:pt x="10733047" y="0"/>
                </a:lnTo>
                <a:lnTo>
                  <a:pt x="10733047" y="10733046"/>
                </a:lnTo>
                <a:lnTo>
                  <a:pt x="0" y="10733046"/>
                </a:lnTo>
                <a:lnTo>
                  <a:pt x="0" y="0"/>
                </a:lnTo>
                <a:close/>
              </a:path>
            </a:pathLst>
          </a:custGeom>
          <a:blipFill>
            <a:blip r:embed="rId2">
              <a:alphaModFix amt="2000"/>
            </a:blip>
            <a:stretch>
              <a:fillRect/>
            </a:stretch>
          </a:blipFill>
        </p:spPr>
        <p:txBody>
          <a:bodyPr/>
          <a:lstStyle/>
          <a:p>
            <a:endParaRPr lang="en-GB"/>
          </a:p>
        </p:txBody>
      </p:sp>
      <p:sp>
        <p:nvSpPr>
          <p:cNvPr id="6" name="Freeform 6"/>
          <p:cNvSpPr/>
          <p:nvPr/>
        </p:nvSpPr>
        <p:spPr>
          <a:xfrm>
            <a:off x="-969535" y="5854111"/>
            <a:ext cx="11495544" cy="2758931"/>
          </a:xfrm>
          <a:custGeom>
            <a:avLst/>
            <a:gdLst/>
            <a:ahLst/>
            <a:cxnLst/>
            <a:rect l="l" t="t" r="r" b="b"/>
            <a:pathLst>
              <a:path w="11495544" h="2758931">
                <a:moveTo>
                  <a:pt x="0" y="0"/>
                </a:moveTo>
                <a:lnTo>
                  <a:pt x="11495545" y="0"/>
                </a:lnTo>
                <a:lnTo>
                  <a:pt x="11495545" y="2758931"/>
                </a:lnTo>
                <a:lnTo>
                  <a:pt x="0" y="2758931"/>
                </a:lnTo>
                <a:lnTo>
                  <a:pt x="0" y="0"/>
                </a:lnTo>
                <a:close/>
              </a:path>
            </a:pathLst>
          </a:custGeom>
          <a:blipFill>
            <a:blip r:embed="rId3"/>
            <a:stretch>
              <a:fillRect/>
            </a:stretch>
          </a:blipFill>
        </p:spPr>
        <p:txBody>
          <a:bodyPr/>
          <a:lstStyle/>
          <a:p>
            <a:endParaRPr lang="en-GB"/>
          </a:p>
        </p:txBody>
      </p:sp>
      <p:sp>
        <p:nvSpPr>
          <p:cNvPr id="7" name="Freeform 7"/>
          <p:cNvSpPr/>
          <p:nvPr/>
        </p:nvSpPr>
        <p:spPr>
          <a:xfrm>
            <a:off x="7748984" y="731520"/>
            <a:ext cx="1273096" cy="367783"/>
          </a:xfrm>
          <a:custGeom>
            <a:avLst/>
            <a:gdLst/>
            <a:ahLst/>
            <a:cxnLst/>
            <a:rect l="l" t="t" r="r" b="b"/>
            <a:pathLst>
              <a:path w="1273096" h="367783">
                <a:moveTo>
                  <a:pt x="0" y="0"/>
                </a:moveTo>
                <a:lnTo>
                  <a:pt x="1273096" y="0"/>
                </a:lnTo>
                <a:lnTo>
                  <a:pt x="1273096" y="367783"/>
                </a:lnTo>
                <a:lnTo>
                  <a:pt x="0" y="367783"/>
                </a:lnTo>
                <a:lnTo>
                  <a:pt x="0" y="0"/>
                </a:lnTo>
                <a:close/>
              </a:path>
            </a:pathLst>
          </a:custGeom>
          <a:blipFill>
            <a:blip r:embed="rId4"/>
            <a:stretch>
              <a:fillRect/>
            </a:stretch>
          </a:blipFill>
        </p:spPr>
        <p:txBody>
          <a:bodyPr/>
          <a:lstStyle/>
          <a:p>
            <a:endParaRPr lang="en-GB"/>
          </a:p>
        </p:txBody>
      </p:sp>
      <p:sp>
        <p:nvSpPr>
          <p:cNvPr id="8" name="Freeform 8">
            <a:hlinkClick r:id="rId5" tooltip="https://thewisegroupco2uk-my.sharepoint.com/:i:/g/personal/liam_cutkelvin_thewisegroup_co_uk/EaTMvUaWUa9MqtUWdtr_m-UBFsssZY7Ue5LsTtikhLwd_w?e=eBDJkQ"/>
          </p:cNvPr>
          <p:cNvSpPr/>
          <p:nvPr/>
        </p:nvSpPr>
        <p:spPr>
          <a:xfrm>
            <a:off x="689433" y="4723301"/>
            <a:ext cx="1273096" cy="367783"/>
          </a:xfrm>
          <a:custGeom>
            <a:avLst/>
            <a:gdLst/>
            <a:ahLst/>
            <a:cxnLst/>
            <a:rect l="l" t="t" r="r" b="b"/>
            <a:pathLst>
              <a:path w="1273096" h="367783">
                <a:moveTo>
                  <a:pt x="0" y="0"/>
                </a:moveTo>
                <a:lnTo>
                  <a:pt x="1273097" y="0"/>
                </a:lnTo>
                <a:lnTo>
                  <a:pt x="1273097" y="367783"/>
                </a:lnTo>
                <a:lnTo>
                  <a:pt x="0" y="367783"/>
                </a:lnTo>
                <a:lnTo>
                  <a:pt x="0" y="0"/>
                </a:lnTo>
                <a:close/>
              </a:path>
            </a:pathLst>
          </a:custGeom>
          <a:blipFill>
            <a:blip r:embed="rId4"/>
            <a:stretch>
              <a:fillRect/>
            </a:stretch>
          </a:blipFill>
        </p:spPr>
        <p:txBody>
          <a:bodyPr/>
          <a:lstStyle/>
          <a:p>
            <a:endParaRPr lang="en-GB"/>
          </a:p>
        </p:txBody>
      </p:sp>
      <p:sp>
        <p:nvSpPr>
          <p:cNvPr id="9" name="Freeform 9">
            <a:hlinkClick r:id="rId6" tooltip="https://thewisegroupco2uk-my.sharepoint.com/:i:/g/personal/liam_cutkelvin_thewisegroup_co_uk/EbkjR7G-KcxIpidZ9VBJua4Bjge1PgHvvyfjn3tgwJxvGg?e=x0sJAm"/>
          </p:cNvPr>
          <p:cNvSpPr/>
          <p:nvPr/>
        </p:nvSpPr>
        <p:spPr>
          <a:xfrm>
            <a:off x="3503773" y="4723301"/>
            <a:ext cx="1321110" cy="381654"/>
          </a:xfrm>
          <a:custGeom>
            <a:avLst/>
            <a:gdLst/>
            <a:ahLst/>
            <a:cxnLst/>
            <a:rect l="l" t="t" r="r" b="b"/>
            <a:pathLst>
              <a:path w="1321110" h="381654">
                <a:moveTo>
                  <a:pt x="0" y="0"/>
                </a:moveTo>
                <a:lnTo>
                  <a:pt x="1321110" y="0"/>
                </a:lnTo>
                <a:lnTo>
                  <a:pt x="1321110" y="381654"/>
                </a:lnTo>
                <a:lnTo>
                  <a:pt x="0" y="381654"/>
                </a:lnTo>
                <a:lnTo>
                  <a:pt x="0" y="0"/>
                </a:lnTo>
                <a:close/>
              </a:path>
            </a:pathLst>
          </a:custGeom>
          <a:blipFill>
            <a:blip r:embed="rId7"/>
            <a:stretch>
              <a:fillRect/>
            </a:stretch>
          </a:blipFill>
        </p:spPr>
        <p:txBody>
          <a:bodyPr/>
          <a:lstStyle/>
          <a:p>
            <a:endParaRPr lang="en-GB"/>
          </a:p>
        </p:txBody>
      </p:sp>
      <p:sp>
        <p:nvSpPr>
          <p:cNvPr id="10" name="Freeform 10">
            <a:hlinkClick r:id="rId8" tooltip="https://thewisegroupco2uk-my.sharepoint.com/:i:/g/personal/liam_cutkelvin_thewisegroup_co_uk/EZ33xmMPjgVLvV7ogFit4eEBLg4mBOCFJ-8LmtBO-5z3CA?e=Aumzl8"/>
          </p:cNvPr>
          <p:cNvSpPr/>
          <p:nvPr/>
        </p:nvSpPr>
        <p:spPr>
          <a:xfrm>
            <a:off x="6290629" y="4737172"/>
            <a:ext cx="1273096" cy="367783"/>
          </a:xfrm>
          <a:custGeom>
            <a:avLst/>
            <a:gdLst/>
            <a:ahLst/>
            <a:cxnLst/>
            <a:rect l="l" t="t" r="r" b="b"/>
            <a:pathLst>
              <a:path w="1273096" h="367783">
                <a:moveTo>
                  <a:pt x="0" y="0"/>
                </a:moveTo>
                <a:lnTo>
                  <a:pt x="1273096" y="0"/>
                </a:lnTo>
                <a:lnTo>
                  <a:pt x="1273096" y="367783"/>
                </a:lnTo>
                <a:lnTo>
                  <a:pt x="0" y="367783"/>
                </a:lnTo>
                <a:lnTo>
                  <a:pt x="0" y="0"/>
                </a:lnTo>
                <a:close/>
              </a:path>
            </a:pathLst>
          </a:custGeom>
          <a:blipFill>
            <a:blip r:embed="rId9"/>
            <a:stretch>
              <a:fillRect/>
            </a:stretch>
          </a:blipFill>
        </p:spPr>
        <p:txBody>
          <a:bodyPr/>
          <a:lstStyle/>
          <a:p>
            <a:endParaRPr lang="en-GB"/>
          </a:p>
        </p:txBody>
      </p:sp>
      <p:sp>
        <p:nvSpPr>
          <p:cNvPr id="11" name="Freeform 11">
            <a:hlinkClick r:id="rId10" tooltip="https://thewisegroupco2uk-my.sharepoint.com/:i:/g/personal/liam_cutkelvin_thewisegroup_co_uk/EU4PcmRcdTVJonBRrqM9nloBH4s0Fvr-nAtL_xCdek_W8g?e=diOcct"/>
          </p:cNvPr>
          <p:cNvSpPr/>
          <p:nvPr/>
        </p:nvSpPr>
        <p:spPr>
          <a:xfrm>
            <a:off x="472347" y="3091418"/>
            <a:ext cx="1690291" cy="859711"/>
          </a:xfrm>
          <a:custGeom>
            <a:avLst/>
            <a:gdLst/>
            <a:ahLst/>
            <a:cxnLst/>
            <a:rect l="l" t="t" r="r" b="b"/>
            <a:pathLst>
              <a:path w="1690291" h="859711">
                <a:moveTo>
                  <a:pt x="0" y="0"/>
                </a:moveTo>
                <a:lnTo>
                  <a:pt x="1690291" y="0"/>
                </a:lnTo>
                <a:lnTo>
                  <a:pt x="1690291" y="859710"/>
                </a:lnTo>
                <a:lnTo>
                  <a:pt x="0" y="859710"/>
                </a:lnTo>
                <a:lnTo>
                  <a:pt x="0" y="0"/>
                </a:lnTo>
                <a:close/>
              </a:path>
            </a:pathLst>
          </a:custGeom>
          <a:blipFill>
            <a:blip r:embed="rId11"/>
            <a:stretch>
              <a:fillRect/>
            </a:stretch>
          </a:blipFill>
        </p:spPr>
        <p:txBody>
          <a:bodyPr/>
          <a:lstStyle/>
          <a:p>
            <a:endParaRPr lang="en-GB"/>
          </a:p>
        </p:txBody>
      </p:sp>
      <p:sp>
        <p:nvSpPr>
          <p:cNvPr id="12" name="Freeform 12">
            <a:hlinkClick r:id="rId12" tooltip="https://thewisegroupco2uk-my.sharepoint.com/:i:/g/personal/liam_cutkelvin_thewisegroup_co_uk/EdWUclLNTThKtKN---rJIdYBt8Wlw62w0pfOlDprvPPJsw?e=qTZmzL"/>
          </p:cNvPr>
          <p:cNvSpPr/>
          <p:nvPr/>
        </p:nvSpPr>
        <p:spPr>
          <a:xfrm>
            <a:off x="3319686" y="3103696"/>
            <a:ext cx="1644344" cy="835154"/>
          </a:xfrm>
          <a:custGeom>
            <a:avLst/>
            <a:gdLst/>
            <a:ahLst/>
            <a:cxnLst/>
            <a:rect l="l" t="t" r="r" b="b"/>
            <a:pathLst>
              <a:path w="1644344" h="835154">
                <a:moveTo>
                  <a:pt x="0" y="0"/>
                </a:moveTo>
                <a:lnTo>
                  <a:pt x="1644344" y="0"/>
                </a:lnTo>
                <a:lnTo>
                  <a:pt x="1644344" y="835154"/>
                </a:lnTo>
                <a:lnTo>
                  <a:pt x="0" y="835154"/>
                </a:lnTo>
                <a:lnTo>
                  <a:pt x="0" y="0"/>
                </a:lnTo>
                <a:close/>
              </a:path>
            </a:pathLst>
          </a:custGeom>
          <a:blipFill>
            <a:blip r:embed="rId13"/>
            <a:stretch>
              <a:fillRect/>
            </a:stretch>
          </a:blipFill>
        </p:spPr>
        <p:txBody>
          <a:bodyPr/>
          <a:lstStyle/>
          <a:p>
            <a:endParaRPr lang="en-GB"/>
          </a:p>
        </p:txBody>
      </p:sp>
      <p:sp>
        <p:nvSpPr>
          <p:cNvPr id="13" name="Freeform 13">
            <a:hlinkClick r:id="rId14" tooltip="https://thewisegroupco2uk-my.sharepoint.com/:i:/g/personal/liam_cutkelvin_thewisegroup_co_uk/EYl-DztA4BtLjZgndR3U8uIB5rECBf-G6_tKqIbXoEYJjw?e=6hdGqk"/>
          </p:cNvPr>
          <p:cNvSpPr/>
          <p:nvPr/>
        </p:nvSpPr>
        <p:spPr>
          <a:xfrm>
            <a:off x="6054295" y="3103696"/>
            <a:ext cx="1745764" cy="853288"/>
          </a:xfrm>
          <a:custGeom>
            <a:avLst/>
            <a:gdLst/>
            <a:ahLst/>
            <a:cxnLst/>
            <a:rect l="l" t="t" r="r" b="b"/>
            <a:pathLst>
              <a:path w="1745764" h="853288">
                <a:moveTo>
                  <a:pt x="0" y="0"/>
                </a:moveTo>
                <a:lnTo>
                  <a:pt x="1745764" y="0"/>
                </a:lnTo>
                <a:lnTo>
                  <a:pt x="1745764" y="853288"/>
                </a:lnTo>
                <a:lnTo>
                  <a:pt x="0" y="853288"/>
                </a:lnTo>
                <a:lnTo>
                  <a:pt x="0" y="0"/>
                </a:lnTo>
                <a:close/>
              </a:path>
            </a:pathLst>
          </a:custGeom>
          <a:blipFill>
            <a:blip r:embed="rId15"/>
            <a:stretch>
              <a:fillRect/>
            </a:stretch>
          </a:blipFill>
        </p:spPr>
        <p:txBody>
          <a:bodyPr/>
          <a:lstStyle/>
          <a:p>
            <a:endParaRPr lang="en-GB"/>
          </a:p>
        </p:txBody>
      </p:sp>
      <p:sp>
        <p:nvSpPr>
          <p:cNvPr id="14" name="TextBox 14"/>
          <p:cNvSpPr txBox="1"/>
          <p:nvPr/>
        </p:nvSpPr>
        <p:spPr>
          <a:xfrm>
            <a:off x="499701" y="626170"/>
            <a:ext cx="4638473" cy="521334"/>
          </a:xfrm>
          <a:prstGeom prst="rect">
            <a:avLst/>
          </a:prstGeom>
        </p:spPr>
        <p:txBody>
          <a:bodyPr lIns="0" tIns="0" rIns="0" bIns="0" rtlCol="0" anchor="t">
            <a:spAutoFit/>
          </a:bodyPr>
          <a:lstStyle/>
          <a:p>
            <a:pPr algn="l">
              <a:lnSpc>
                <a:spcPts val="4340"/>
              </a:lnSpc>
            </a:pPr>
            <a:r>
              <a:rPr lang="en-US" sz="3100">
                <a:solidFill>
                  <a:srgbClr val="E84F21"/>
                </a:solidFill>
                <a:latin typeface="Staatliches"/>
                <a:ea typeface="Staatliches"/>
                <a:cs typeface="Staatliches"/>
                <a:sym typeface="Staatliches"/>
              </a:rPr>
              <a:t>Logos</a:t>
            </a:r>
          </a:p>
        </p:txBody>
      </p:sp>
      <p:sp>
        <p:nvSpPr>
          <p:cNvPr id="15" name="TextBox 15"/>
          <p:cNvSpPr txBox="1"/>
          <p:nvPr/>
        </p:nvSpPr>
        <p:spPr>
          <a:xfrm>
            <a:off x="499701" y="1513433"/>
            <a:ext cx="5899249" cy="62674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To further promote the Wise Group’s HEAT service, we encourage partners to use both HEAT and Wise Group logos. To download, please click on the logo.  </a:t>
            </a:r>
          </a:p>
          <a:p>
            <a:pPr algn="l">
              <a:lnSpc>
                <a:spcPts val="1680"/>
              </a:lnSpc>
            </a:pPr>
            <a:endParaRPr lang="en-US" sz="1200">
              <a:solidFill>
                <a:srgbClr val="001625"/>
              </a:solidFill>
              <a:latin typeface="Strawford 2"/>
              <a:ea typeface="Strawford 2"/>
              <a:cs typeface="Strawford 2"/>
              <a:sym typeface="Strawford 2"/>
            </a:endParaRPr>
          </a:p>
        </p:txBody>
      </p:sp>
      <p:sp>
        <p:nvSpPr>
          <p:cNvPr id="16" name="TextBox 16"/>
          <p:cNvSpPr txBox="1"/>
          <p:nvPr/>
        </p:nvSpPr>
        <p:spPr>
          <a:xfrm>
            <a:off x="499701" y="6786320"/>
            <a:ext cx="961473" cy="155315"/>
          </a:xfrm>
          <a:prstGeom prst="rect">
            <a:avLst/>
          </a:prstGeom>
        </p:spPr>
        <p:txBody>
          <a:bodyPr lIns="0" tIns="0" rIns="0" bIns="0" rtlCol="0" anchor="t">
            <a:spAutoFit/>
          </a:bodyPr>
          <a:lstStyle/>
          <a:p>
            <a:pPr algn="ctr">
              <a:lnSpc>
                <a:spcPts val="1232"/>
              </a:lnSpc>
            </a:pPr>
            <a:r>
              <a:rPr lang="en-US" sz="880">
                <a:solidFill>
                  <a:srgbClr val="D9D9D9"/>
                </a:solidFill>
                <a:latin typeface="Strawford 1"/>
                <a:ea typeface="Strawford 1"/>
                <a:cs typeface="Strawford 1"/>
                <a:sym typeface="Strawford 1"/>
              </a:rPr>
              <a:t>HEAT partner pack</a:t>
            </a:r>
          </a:p>
        </p:txBody>
      </p:sp>
      <p:sp>
        <p:nvSpPr>
          <p:cNvPr id="17" name="TextBox 17"/>
          <p:cNvSpPr txBox="1"/>
          <p:nvPr/>
        </p:nvSpPr>
        <p:spPr>
          <a:xfrm>
            <a:off x="499701" y="2111602"/>
            <a:ext cx="5899249" cy="207643"/>
          </a:xfrm>
          <a:prstGeom prst="rect">
            <a:avLst/>
          </a:prstGeom>
        </p:spPr>
        <p:txBody>
          <a:bodyPr lIns="0" tIns="0" rIns="0" bIns="0" rtlCol="0" anchor="t">
            <a:spAutoFit/>
          </a:bodyPr>
          <a:lstStyle/>
          <a:p>
            <a:pPr algn="l">
              <a:lnSpc>
                <a:spcPts val="1680"/>
              </a:lnSpc>
            </a:pPr>
            <a:r>
              <a:rPr lang="en-US" sz="1200">
                <a:solidFill>
                  <a:srgbClr val="001625"/>
                </a:solidFill>
                <a:latin typeface="Strawford 1"/>
                <a:ea typeface="Strawford 1"/>
                <a:cs typeface="Strawford 1"/>
                <a:sym typeface="Strawford 1"/>
              </a:rPr>
              <a:t>When in use, please use both Wise Group and HEAT logos. </a:t>
            </a:r>
          </a:p>
        </p:txBody>
      </p:sp>
      <p:sp>
        <p:nvSpPr>
          <p:cNvPr id="18" name="TextBox 18"/>
          <p:cNvSpPr txBox="1"/>
          <p:nvPr/>
        </p:nvSpPr>
        <p:spPr>
          <a:xfrm>
            <a:off x="502731" y="2801931"/>
            <a:ext cx="1659907" cy="207643"/>
          </a:xfrm>
          <a:prstGeom prst="rect">
            <a:avLst/>
          </a:prstGeom>
        </p:spPr>
        <p:txBody>
          <a:bodyPr lIns="0" tIns="0" rIns="0" bIns="0" rtlCol="0" anchor="t">
            <a:spAutoFit/>
          </a:bodyPr>
          <a:lstStyle/>
          <a:p>
            <a:pPr algn="ctr">
              <a:lnSpc>
                <a:spcPts val="1680"/>
              </a:lnSpc>
            </a:pPr>
            <a:r>
              <a:rPr lang="en-US" sz="1200">
                <a:solidFill>
                  <a:srgbClr val="E84F21"/>
                </a:solidFill>
                <a:latin typeface="Strawford 1"/>
                <a:ea typeface="Strawford 1"/>
                <a:cs typeface="Strawford 1"/>
                <a:sym typeface="Strawford 1"/>
              </a:rPr>
              <a:t>Wise Group (main logo)</a:t>
            </a:r>
          </a:p>
        </p:txBody>
      </p:sp>
      <p:sp>
        <p:nvSpPr>
          <p:cNvPr id="19" name="TextBox 19"/>
          <p:cNvSpPr txBox="1"/>
          <p:nvPr/>
        </p:nvSpPr>
        <p:spPr>
          <a:xfrm>
            <a:off x="691811" y="4376167"/>
            <a:ext cx="1273096" cy="207643"/>
          </a:xfrm>
          <a:prstGeom prst="rect">
            <a:avLst/>
          </a:prstGeom>
        </p:spPr>
        <p:txBody>
          <a:bodyPr lIns="0" tIns="0" rIns="0" bIns="0" rtlCol="0" anchor="t">
            <a:spAutoFit/>
          </a:bodyPr>
          <a:lstStyle/>
          <a:p>
            <a:pPr algn="ctr">
              <a:lnSpc>
                <a:spcPts val="1680"/>
              </a:lnSpc>
            </a:pPr>
            <a:r>
              <a:rPr lang="en-US" sz="1200">
                <a:solidFill>
                  <a:srgbClr val="E84F21"/>
                </a:solidFill>
                <a:latin typeface="Strawford 1"/>
                <a:ea typeface="Strawford 1"/>
                <a:cs typeface="Strawford 1"/>
                <a:sym typeface="Strawford 1"/>
              </a:rPr>
              <a:t>HEAT (main logo)</a:t>
            </a:r>
          </a:p>
        </p:txBody>
      </p:sp>
      <p:sp>
        <p:nvSpPr>
          <p:cNvPr id="20" name="TextBox 20"/>
          <p:cNvSpPr txBox="1"/>
          <p:nvPr/>
        </p:nvSpPr>
        <p:spPr>
          <a:xfrm>
            <a:off x="3319686" y="2801931"/>
            <a:ext cx="1732623" cy="207643"/>
          </a:xfrm>
          <a:prstGeom prst="rect">
            <a:avLst/>
          </a:prstGeom>
        </p:spPr>
        <p:txBody>
          <a:bodyPr lIns="0" tIns="0" rIns="0" bIns="0" rtlCol="0" anchor="t">
            <a:spAutoFit/>
          </a:bodyPr>
          <a:lstStyle/>
          <a:p>
            <a:pPr algn="ctr">
              <a:lnSpc>
                <a:spcPts val="1680"/>
              </a:lnSpc>
            </a:pPr>
            <a:r>
              <a:rPr lang="en-US" sz="1200">
                <a:solidFill>
                  <a:srgbClr val="E84F21"/>
                </a:solidFill>
                <a:latin typeface="Strawford 1"/>
                <a:ea typeface="Strawford 1"/>
                <a:cs typeface="Strawford 1"/>
                <a:sym typeface="Strawford 1"/>
              </a:rPr>
              <a:t>Wise Group (alternative)</a:t>
            </a:r>
          </a:p>
        </p:txBody>
      </p:sp>
      <p:sp>
        <p:nvSpPr>
          <p:cNvPr id="21" name="TextBox 21"/>
          <p:cNvSpPr txBox="1"/>
          <p:nvPr/>
        </p:nvSpPr>
        <p:spPr>
          <a:xfrm>
            <a:off x="6228647" y="2801931"/>
            <a:ext cx="1386661" cy="207643"/>
          </a:xfrm>
          <a:prstGeom prst="rect">
            <a:avLst/>
          </a:prstGeom>
        </p:spPr>
        <p:txBody>
          <a:bodyPr lIns="0" tIns="0" rIns="0" bIns="0" rtlCol="0" anchor="t">
            <a:spAutoFit/>
          </a:bodyPr>
          <a:lstStyle/>
          <a:p>
            <a:pPr algn="ctr">
              <a:lnSpc>
                <a:spcPts val="1680"/>
              </a:lnSpc>
            </a:pPr>
            <a:r>
              <a:rPr lang="en-US" sz="1200">
                <a:solidFill>
                  <a:srgbClr val="E84F21"/>
                </a:solidFill>
                <a:latin typeface="Strawford 1"/>
                <a:ea typeface="Strawford 1"/>
                <a:cs typeface="Strawford 1"/>
                <a:sym typeface="Strawford 1"/>
              </a:rPr>
              <a:t>Wise Group (white)</a:t>
            </a:r>
          </a:p>
        </p:txBody>
      </p:sp>
      <p:sp>
        <p:nvSpPr>
          <p:cNvPr id="22" name="TextBox 22"/>
          <p:cNvSpPr txBox="1"/>
          <p:nvPr/>
        </p:nvSpPr>
        <p:spPr>
          <a:xfrm>
            <a:off x="3481046" y="4376167"/>
            <a:ext cx="1366563" cy="207643"/>
          </a:xfrm>
          <a:prstGeom prst="rect">
            <a:avLst/>
          </a:prstGeom>
        </p:spPr>
        <p:txBody>
          <a:bodyPr lIns="0" tIns="0" rIns="0" bIns="0" rtlCol="0" anchor="t">
            <a:spAutoFit/>
          </a:bodyPr>
          <a:lstStyle/>
          <a:p>
            <a:pPr algn="l">
              <a:lnSpc>
                <a:spcPts val="1680"/>
              </a:lnSpc>
            </a:pPr>
            <a:r>
              <a:rPr lang="en-US" sz="1200">
                <a:solidFill>
                  <a:srgbClr val="E84F21"/>
                </a:solidFill>
                <a:latin typeface="Strawford 1"/>
                <a:ea typeface="Strawford 1"/>
                <a:cs typeface="Strawford 1"/>
                <a:sym typeface="Strawford 1"/>
              </a:rPr>
              <a:t>HEAT (Alternative)</a:t>
            </a:r>
          </a:p>
        </p:txBody>
      </p:sp>
      <p:sp>
        <p:nvSpPr>
          <p:cNvPr id="23" name="TextBox 23"/>
          <p:cNvSpPr txBox="1"/>
          <p:nvPr/>
        </p:nvSpPr>
        <p:spPr>
          <a:xfrm>
            <a:off x="6290629" y="4376167"/>
            <a:ext cx="1273096" cy="207643"/>
          </a:xfrm>
          <a:prstGeom prst="rect">
            <a:avLst/>
          </a:prstGeom>
        </p:spPr>
        <p:txBody>
          <a:bodyPr lIns="0" tIns="0" rIns="0" bIns="0" rtlCol="0" anchor="t">
            <a:spAutoFit/>
          </a:bodyPr>
          <a:lstStyle/>
          <a:p>
            <a:pPr algn="ctr">
              <a:lnSpc>
                <a:spcPts val="1680"/>
              </a:lnSpc>
            </a:pPr>
            <a:r>
              <a:rPr lang="en-US" sz="1200">
                <a:solidFill>
                  <a:srgbClr val="E84F21"/>
                </a:solidFill>
                <a:latin typeface="Strawford 1"/>
                <a:ea typeface="Strawford 1"/>
                <a:cs typeface="Strawford 1"/>
                <a:sym typeface="Strawford 1"/>
              </a:rPr>
              <a:t>HEAT (main logo)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FD0"/>
        </a:solidFill>
        <a:effectLst/>
      </p:bgPr>
    </p:bg>
    <p:spTree>
      <p:nvGrpSpPr>
        <p:cNvPr id="1" name=""/>
        <p:cNvGrpSpPr/>
        <p:nvPr/>
      </p:nvGrpSpPr>
      <p:grpSpPr>
        <a:xfrm>
          <a:off x="0" y="0"/>
          <a:ext cx="0" cy="0"/>
          <a:chOff x="0" y="0"/>
          <a:chExt cx="0" cy="0"/>
        </a:xfrm>
      </p:grpSpPr>
      <p:sp>
        <p:nvSpPr>
          <p:cNvPr id="2" name="Freeform 2"/>
          <p:cNvSpPr/>
          <p:nvPr/>
        </p:nvSpPr>
        <p:spPr>
          <a:xfrm>
            <a:off x="-366215" y="-1708923"/>
            <a:ext cx="10733047" cy="10733047"/>
          </a:xfrm>
          <a:custGeom>
            <a:avLst/>
            <a:gdLst/>
            <a:ahLst/>
            <a:cxnLst/>
            <a:rect l="l" t="t" r="r" b="b"/>
            <a:pathLst>
              <a:path w="10733047" h="10733047">
                <a:moveTo>
                  <a:pt x="0" y="0"/>
                </a:moveTo>
                <a:lnTo>
                  <a:pt x="10733047" y="0"/>
                </a:lnTo>
                <a:lnTo>
                  <a:pt x="10733047" y="10733046"/>
                </a:lnTo>
                <a:lnTo>
                  <a:pt x="0" y="10733046"/>
                </a:lnTo>
                <a:lnTo>
                  <a:pt x="0" y="0"/>
                </a:lnTo>
                <a:close/>
              </a:path>
            </a:pathLst>
          </a:custGeom>
          <a:blipFill>
            <a:blip r:embed="rId2">
              <a:alphaModFix amt="2000"/>
            </a:blip>
            <a:stretch>
              <a:fillRect/>
            </a:stretch>
          </a:blipFill>
        </p:spPr>
        <p:txBody>
          <a:bodyPr/>
          <a:lstStyle/>
          <a:p>
            <a:endParaRPr lang="en-GB"/>
          </a:p>
        </p:txBody>
      </p:sp>
      <p:sp>
        <p:nvSpPr>
          <p:cNvPr id="3" name="Freeform 3"/>
          <p:cNvSpPr/>
          <p:nvPr/>
        </p:nvSpPr>
        <p:spPr>
          <a:xfrm>
            <a:off x="-969535" y="5854111"/>
            <a:ext cx="11495544" cy="2758931"/>
          </a:xfrm>
          <a:custGeom>
            <a:avLst/>
            <a:gdLst/>
            <a:ahLst/>
            <a:cxnLst/>
            <a:rect l="l" t="t" r="r" b="b"/>
            <a:pathLst>
              <a:path w="11495544" h="2758931">
                <a:moveTo>
                  <a:pt x="0" y="0"/>
                </a:moveTo>
                <a:lnTo>
                  <a:pt x="11495545" y="0"/>
                </a:lnTo>
                <a:lnTo>
                  <a:pt x="11495545" y="2758931"/>
                </a:lnTo>
                <a:lnTo>
                  <a:pt x="0" y="2758931"/>
                </a:lnTo>
                <a:lnTo>
                  <a:pt x="0" y="0"/>
                </a:lnTo>
                <a:close/>
              </a:path>
            </a:pathLst>
          </a:custGeom>
          <a:blipFill>
            <a:blip r:embed="rId3"/>
            <a:stretch>
              <a:fillRect/>
            </a:stretch>
          </a:blipFill>
        </p:spPr>
        <p:txBody>
          <a:bodyPr/>
          <a:lstStyle/>
          <a:p>
            <a:endParaRPr lang="en-GB"/>
          </a:p>
        </p:txBody>
      </p:sp>
      <p:sp>
        <p:nvSpPr>
          <p:cNvPr id="4" name="Freeform 4"/>
          <p:cNvSpPr/>
          <p:nvPr/>
        </p:nvSpPr>
        <p:spPr>
          <a:xfrm>
            <a:off x="7748984" y="731520"/>
            <a:ext cx="1273096" cy="367783"/>
          </a:xfrm>
          <a:custGeom>
            <a:avLst/>
            <a:gdLst/>
            <a:ahLst/>
            <a:cxnLst/>
            <a:rect l="l" t="t" r="r" b="b"/>
            <a:pathLst>
              <a:path w="1273096" h="367783">
                <a:moveTo>
                  <a:pt x="0" y="0"/>
                </a:moveTo>
                <a:lnTo>
                  <a:pt x="1273096" y="0"/>
                </a:lnTo>
                <a:lnTo>
                  <a:pt x="1273096" y="367783"/>
                </a:lnTo>
                <a:lnTo>
                  <a:pt x="0" y="367783"/>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499701" y="626170"/>
            <a:ext cx="4638473" cy="521334"/>
          </a:xfrm>
          <a:prstGeom prst="rect">
            <a:avLst/>
          </a:prstGeom>
        </p:spPr>
        <p:txBody>
          <a:bodyPr lIns="0" tIns="0" rIns="0" bIns="0" rtlCol="0" anchor="t">
            <a:spAutoFit/>
          </a:bodyPr>
          <a:lstStyle/>
          <a:p>
            <a:pPr algn="l">
              <a:lnSpc>
                <a:spcPts val="4340"/>
              </a:lnSpc>
            </a:pPr>
            <a:r>
              <a:rPr lang="en-US" sz="3100">
                <a:solidFill>
                  <a:srgbClr val="E84F21"/>
                </a:solidFill>
                <a:latin typeface="Staatliches"/>
                <a:ea typeface="Staatliches"/>
                <a:cs typeface="Staatliches"/>
                <a:sym typeface="Staatliches"/>
              </a:rPr>
              <a:t>GET IN TOUCH</a:t>
            </a:r>
          </a:p>
        </p:txBody>
      </p:sp>
      <p:sp>
        <p:nvSpPr>
          <p:cNvPr id="6" name="TextBox 6"/>
          <p:cNvSpPr txBox="1"/>
          <p:nvPr/>
        </p:nvSpPr>
        <p:spPr>
          <a:xfrm>
            <a:off x="499701" y="1662263"/>
            <a:ext cx="8522379" cy="83629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We are delighted to be working in partnership with you to deliver HEAT services to your customers. If you have any queries related to the content in this pack or require additional support, please contact our HEAT partnership team - HEAT@thewisegroup.co.uk</a:t>
            </a:r>
          </a:p>
          <a:p>
            <a:pPr algn="l">
              <a:lnSpc>
                <a:spcPts val="1680"/>
              </a:lnSpc>
            </a:pPr>
            <a:endParaRPr lang="en-US" sz="1200">
              <a:solidFill>
                <a:srgbClr val="001625"/>
              </a:solidFill>
              <a:latin typeface="Strawford 2"/>
              <a:ea typeface="Strawford 2"/>
              <a:cs typeface="Strawford 2"/>
              <a:sym typeface="Strawford 2"/>
            </a:endParaRPr>
          </a:p>
        </p:txBody>
      </p:sp>
      <p:sp>
        <p:nvSpPr>
          <p:cNvPr id="7" name="TextBox 7"/>
          <p:cNvSpPr txBox="1"/>
          <p:nvPr/>
        </p:nvSpPr>
        <p:spPr>
          <a:xfrm>
            <a:off x="499701" y="6786320"/>
            <a:ext cx="961473" cy="155315"/>
          </a:xfrm>
          <a:prstGeom prst="rect">
            <a:avLst/>
          </a:prstGeom>
        </p:spPr>
        <p:txBody>
          <a:bodyPr lIns="0" tIns="0" rIns="0" bIns="0" rtlCol="0" anchor="t">
            <a:spAutoFit/>
          </a:bodyPr>
          <a:lstStyle/>
          <a:p>
            <a:pPr algn="ctr">
              <a:lnSpc>
                <a:spcPts val="1232"/>
              </a:lnSpc>
            </a:pPr>
            <a:r>
              <a:rPr lang="en-US" sz="880">
                <a:solidFill>
                  <a:srgbClr val="D9D9D9"/>
                </a:solidFill>
                <a:latin typeface="Strawford 1"/>
                <a:ea typeface="Strawford 1"/>
                <a:cs typeface="Strawford 1"/>
                <a:sym typeface="Strawford 1"/>
              </a:rPr>
              <a:t>HEAT partner pack</a:t>
            </a:r>
          </a:p>
        </p:txBody>
      </p:sp>
      <p:sp>
        <p:nvSpPr>
          <p:cNvPr id="8" name="Freeform 8"/>
          <p:cNvSpPr/>
          <p:nvPr/>
        </p:nvSpPr>
        <p:spPr>
          <a:xfrm>
            <a:off x="499701" y="2713236"/>
            <a:ext cx="479457" cy="479457"/>
          </a:xfrm>
          <a:custGeom>
            <a:avLst/>
            <a:gdLst/>
            <a:ahLst/>
            <a:cxnLst/>
            <a:rect l="l" t="t" r="r" b="b"/>
            <a:pathLst>
              <a:path w="479457" h="479457">
                <a:moveTo>
                  <a:pt x="0" y="0"/>
                </a:moveTo>
                <a:lnTo>
                  <a:pt x="479457" y="0"/>
                </a:lnTo>
                <a:lnTo>
                  <a:pt x="479457" y="479456"/>
                </a:lnTo>
                <a:lnTo>
                  <a:pt x="0" y="479456"/>
                </a:lnTo>
                <a:lnTo>
                  <a:pt x="0" y="0"/>
                </a:lnTo>
                <a:close/>
              </a:path>
            </a:pathLst>
          </a:custGeom>
          <a:blipFill>
            <a:blip r:embed="rId5"/>
            <a:stretch>
              <a:fillRect/>
            </a:stretch>
          </a:blipFill>
        </p:spPr>
        <p:txBody>
          <a:bodyPr/>
          <a:lstStyle/>
          <a:p>
            <a:endParaRPr lang="en-GB"/>
          </a:p>
        </p:txBody>
      </p:sp>
      <p:sp>
        <p:nvSpPr>
          <p:cNvPr id="9" name="Freeform 9"/>
          <p:cNvSpPr/>
          <p:nvPr/>
        </p:nvSpPr>
        <p:spPr>
          <a:xfrm>
            <a:off x="547066" y="3309175"/>
            <a:ext cx="441281" cy="441281"/>
          </a:xfrm>
          <a:custGeom>
            <a:avLst/>
            <a:gdLst/>
            <a:ahLst/>
            <a:cxnLst/>
            <a:rect l="l" t="t" r="r" b="b"/>
            <a:pathLst>
              <a:path w="441281" h="441281">
                <a:moveTo>
                  <a:pt x="0" y="0"/>
                </a:moveTo>
                <a:lnTo>
                  <a:pt x="441281" y="0"/>
                </a:lnTo>
                <a:lnTo>
                  <a:pt x="441281" y="441281"/>
                </a:lnTo>
                <a:lnTo>
                  <a:pt x="0" y="441281"/>
                </a:lnTo>
                <a:lnTo>
                  <a:pt x="0" y="0"/>
                </a:lnTo>
                <a:close/>
              </a:path>
            </a:pathLst>
          </a:custGeom>
          <a:blipFill>
            <a:blip r:embed="rId6"/>
            <a:stretch>
              <a:fillRect/>
            </a:stretch>
          </a:blipFill>
        </p:spPr>
        <p:txBody>
          <a:bodyPr/>
          <a:lstStyle/>
          <a:p>
            <a:endParaRPr lang="en-GB"/>
          </a:p>
        </p:txBody>
      </p:sp>
      <p:sp>
        <p:nvSpPr>
          <p:cNvPr id="10" name="TextBox 10"/>
          <p:cNvSpPr txBox="1"/>
          <p:nvPr/>
        </p:nvSpPr>
        <p:spPr>
          <a:xfrm>
            <a:off x="1071884" y="2818345"/>
            <a:ext cx="7899933" cy="24066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Call freephone 0800 092 9002 - Lines open Monday to Friday 9pm to 5pm</a:t>
            </a:r>
          </a:p>
        </p:txBody>
      </p:sp>
      <p:sp>
        <p:nvSpPr>
          <p:cNvPr id="11" name="TextBox 11"/>
          <p:cNvSpPr txBox="1"/>
          <p:nvPr/>
        </p:nvSpPr>
        <p:spPr>
          <a:xfrm>
            <a:off x="1071884" y="3443399"/>
            <a:ext cx="7899933" cy="24066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Email us at HEAT@thewisegroup.co.uk</a:t>
            </a:r>
          </a:p>
        </p:txBody>
      </p:sp>
      <p:sp>
        <p:nvSpPr>
          <p:cNvPr id="12" name="Freeform 12"/>
          <p:cNvSpPr/>
          <p:nvPr/>
        </p:nvSpPr>
        <p:spPr>
          <a:xfrm>
            <a:off x="548926" y="4022816"/>
            <a:ext cx="265564" cy="265564"/>
          </a:xfrm>
          <a:custGeom>
            <a:avLst/>
            <a:gdLst/>
            <a:ahLst/>
            <a:cxnLst/>
            <a:rect l="l" t="t" r="r" b="b"/>
            <a:pathLst>
              <a:path w="265564" h="265564">
                <a:moveTo>
                  <a:pt x="0" y="0"/>
                </a:moveTo>
                <a:lnTo>
                  <a:pt x="265563" y="0"/>
                </a:lnTo>
                <a:lnTo>
                  <a:pt x="265563" y="265563"/>
                </a:lnTo>
                <a:lnTo>
                  <a:pt x="0" y="2655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3" name="Freeform 13"/>
          <p:cNvSpPr/>
          <p:nvPr/>
        </p:nvSpPr>
        <p:spPr>
          <a:xfrm>
            <a:off x="814489" y="3943259"/>
            <a:ext cx="115444" cy="159113"/>
          </a:xfrm>
          <a:custGeom>
            <a:avLst/>
            <a:gdLst/>
            <a:ahLst/>
            <a:cxnLst/>
            <a:rect l="l" t="t" r="r" b="b"/>
            <a:pathLst>
              <a:path w="115444" h="159113">
                <a:moveTo>
                  <a:pt x="0" y="0"/>
                </a:moveTo>
                <a:lnTo>
                  <a:pt x="115444" y="0"/>
                </a:lnTo>
                <a:lnTo>
                  <a:pt x="115444" y="159113"/>
                </a:lnTo>
                <a:lnTo>
                  <a:pt x="0" y="159113"/>
                </a:lnTo>
                <a:lnTo>
                  <a:pt x="0" y="0"/>
                </a:lnTo>
                <a:close/>
              </a:path>
            </a:pathLst>
          </a:custGeom>
          <a:blipFill>
            <a:blip r:embed="rId6"/>
            <a:stretch>
              <a:fillRect l="-270465" t="-49033" b="-119756"/>
            </a:stretch>
          </a:blipFill>
        </p:spPr>
        <p:txBody>
          <a:bodyPr/>
          <a:lstStyle/>
          <a:p>
            <a:endParaRPr lang="en-GB"/>
          </a:p>
        </p:txBody>
      </p:sp>
      <p:sp>
        <p:nvSpPr>
          <p:cNvPr id="14" name="Freeform 14"/>
          <p:cNvSpPr/>
          <p:nvPr/>
        </p:nvSpPr>
        <p:spPr>
          <a:xfrm rot="-3136930">
            <a:off x="719579" y="3896109"/>
            <a:ext cx="125553" cy="94301"/>
          </a:xfrm>
          <a:custGeom>
            <a:avLst/>
            <a:gdLst/>
            <a:ahLst/>
            <a:cxnLst/>
            <a:rect l="l" t="t" r="r" b="b"/>
            <a:pathLst>
              <a:path w="125553" h="94301">
                <a:moveTo>
                  <a:pt x="0" y="0"/>
                </a:moveTo>
                <a:lnTo>
                  <a:pt x="125553" y="0"/>
                </a:lnTo>
                <a:lnTo>
                  <a:pt x="125553" y="94301"/>
                </a:lnTo>
                <a:lnTo>
                  <a:pt x="0" y="94301"/>
                </a:lnTo>
                <a:lnTo>
                  <a:pt x="0" y="0"/>
                </a:lnTo>
                <a:close/>
              </a:path>
            </a:pathLst>
          </a:custGeom>
          <a:blipFill>
            <a:blip r:embed="rId6"/>
            <a:stretch>
              <a:fillRect l="-270465" t="-89978" b="-303261"/>
            </a:stretch>
          </a:blipFill>
        </p:spPr>
        <p:txBody>
          <a:bodyPr/>
          <a:lstStyle/>
          <a:p>
            <a:endParaRPr lang="en-GB"/>
          </a:p>
        </p:txBody>
      </p:sp>
      <p:sp>
        <p:nvSpPr>
          <p:cNvPr id="15" name="TextBox 15"/>
          <p:cNvSpPr txBox="1"/>
          <p:nvPr/>
        </p:nvSpPr>
        <p:spPr>
          <a:xfrm>
            <a:off x="1071884" y="4004309"/>
            <a:ext cx="7899933" cy="24066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Visit us </a:t>
            </a:r>
            <a:r>
              <a:rPr lang="en-US" sz="1400" u="sng">
                <a:solidFill>
                  <a:srgbClr val="E84F21"/>
                </a:solidFill>
                <a:latin typeface="Strawford 1"/>
                <a:ea typeface="Strawford 1"/>
                <a:cs typeface="Strawford 1"/>
                <a:sym typeface="Strawford 1"/>
                <a:hlinkClick r:id="rId9" tooltip="https://www.thewisegroup.co.uk/energy-advice/home-energy-advice/"/>
              </a:rPr>
              <a:t>online</a:t>
            </a:r>
            <a:r>
              <a:rPr lang="en-US" sz="1400">
                <a:solidFill>
                  <a:srgbClr val="E84F21"/>
                </a:solidFill>
                <a:latin typeface="Strawford 1"/>
                <a:ea typeface="Strawford 1"/>
                <a:cs typeface="Strawford 1"/>
                <a:sym typeface="Strawford 1"/>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914</Words>
  <Application>Microsoft Office PowerPoint</Application>
  <PresentationFormat>Custom</PresentationFormat>
  <Paragraphs>70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Strawford 1</vt:lpstr>
      <vt:lpstr>Calibri</vt:lpstr>
      <vt:lpstr>Strawford 2</vt:lpstr>
      <vt:lpstr>Staatliches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Partner Pack</dc:title>
  <dc:creator>Sarah Kelly</dc:creator>
  <cp:lastModifiedBy>Sarah Kelly</cp:lastModifiedBy>
  <cp:revision>2</cp:revision>
  <dcterms:created xsi:type="dcterms:W3CDTF">2006-08-16T00:00:00Z</dcterms:created>
  <dcterms:modified xsi:type="dcterms:W3CDTF">2024-11-25T12:32:29Z</dcterms:modified>
  <dc:identifier>DAF0b2lGqZo</dc:identifier>
</cp:coreProperties>
</file>